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0.xml" ContentType="application/vnd.openxmlformats-officedocument.presentationml.notesSlide+xml"/>
  <Override PartName="/ppt/tags/tag21.xml" ContentType="application/vnd.openxmlformats-officedocument.presentationml.tags+xml"/>
  <Override PartName="/ppt/notesSlides/notesSlide11.xml" ContentType="application/vnd.openxmlformats-officedocument.presentationml.notesSlide+xml"/>
  <Override PartName="/ppt/tags/tag22.xml" ContentType="application/vnd.openxmlformats-officedocument.presentationml.tags+xml"/>
  <Override PartName="/ppt/notesSlides/notesSlide12.xml" ContentType="application/vnd.openxmlformats-officedocument.presentationml.notesSlide+xml"/>
  <Override PartName="/ppt/tags/tag23.xml" ContentType="application/vnd.openxmlformats-officedocument.presentationml.tags+xml"/>
  <Override PartName="/ppt/notesSlides/notesSlide13.xml" ContentType="application/vnd.openxmlformats-officedocument.presentationml.notesSlide+xml"/>
  <Override PartName="/ppt/tags/tag24.xml" ContentType="application/vnd.openxmlformats-officedocument.presentationml.tags+xml"/>
  <Override PartName="/ppt/notesSlides/notesSlide14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3"/>
  </p:notesMasterIdLst>
  <p:sldIdLst>
    <p:sldId id="297" r:id="rId2"/>
    <p:sldId id="304" r:id="rId3"/>
    <p:sldId id="281" r:id="rId4"/>
    <p:sldId id="274" r:id="rId5"/>
    <p:sldId id="261" r:id="rId6"/>
    <p:sldId id="290" r:id="rId7"/>
    <p:sldId id="259" r:id="rId8"/>
    <p:sldId id="282" r:id="rId9"/>
    <p:sldId id="264" r:id="rId10"/>
    <p:sldId id="298" r:id="rId11"/>
    <p:sldId id="295" r:id="rId12"/>
    <p:sldId id="296" r:id="rId13"/>
    <p:sldId id="283" r:id="rId14"/>
    <p:sldId id="299" r:id="rId15"/>
    <p:sldId id="287" r:id="rId16"/>
    <p:sldId id="300" r:id="rId17"/>
    <p:sldId id="285" r:id="rId18"/>
    <p:sldId id="303" r:id="rId19"/>
    <p:sldId id="280" r:id="rId20"/>
    <p:sldId id="302" r:id="rId21"/>
    <p:sldId id="286" r:id="rId22"/>
  </p:sldIdLst>
  <p:sldSz cx="9001125" cy="5040313"/>
  <p:notesSz cx="6858000" cy="9144000"/>
  <p:custDataLst>
    <p:tags r:id="rId24"/>
  </p:custDataLst>
  <p:defaultTextStyle>
    <a:defPPr>
      <a:defRPr lang="zh-CN"/>
    </a:defPPr>
    <a:lvl1pPr marL="0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BEBA"/>
    <a:srgbClr val="00B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94021" autoAdjust="0"/>
  </p:normalViewPr>
  <p:slideViewPr>
    <p:cSldViewPr>
      <p:cViewPr varScale="1">
        <p:scale>
          <a:sx n="119" d="100"/>
          <a:sy n="119" d="100"/>
        </p:scale>
        <p:origin x="126" y="150"/>
      </p:cViewPr>
      <p:guideLst>
        <p:guide orient="horz" pos="1588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F229A-47CE-4F0A-B08C-5C6343B1C87C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D8803-3430-4CC7-981F-A25077687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140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3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371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512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846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418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059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332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607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980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849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316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196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046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049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594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8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1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2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4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7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8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80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1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147" indent="0">
              <a:buNone/>
              <a:defRPr sz="2500"/>
            </a:lvl2pPr>
            <a:lvl3pPr marL="802295" indent="0">
              <a:buNone/>
              <a:defRPr sz="2100"/>
            </a:lvl3pPr>
            <a:lvl4pPr marL="1203442" indent="0">
              <a:buNone/>
              <a:defRPr sz="1800"/>
            </a:lvl4pPr>
            <a:lvl5pPr marL="1604589" indent="0">
              <a:buNone/>
              <a:defRPr sz="1800"/>
            </a:lvl5pPr>
            <a:lvl6pPr marL="2005736" indent="0">
              <a:buNone/>
              <a:defRPr sz="1800"/>
            </a:lvl6pPr>
            <a:lvl7pPr marL="2406884" indent="0">
              <a:buNone/>
              <a:defRPr sz="1800"/>
            </a:lvl7pPr>
            <a:lvl8pPr marL="2808031" indent="0">
              <a:buNone/>
              <a:defRPr sz="1800"/>
            </a:lvl8pPr>
            <a:lvl9pPr marL="3209178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0229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860" indent="-300860" algn="l" defTabSz="8022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1864" indent="-250717" algn="l" defTabSz="802295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868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4015" indent="-200574" algn="l" defTabSz="80229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163" indent="-200574" algn="l" defTabSz="80229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310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457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05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752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147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95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442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9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736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884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8031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178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audio" Target="../media/media1.mp3"/><Relationship Id="rId11" Type="http://schemas.openxmlformats.org/officeDocument/2006/relationships/image" Target="../media/image3.png"/><Relationship Id="rId5" Type="http://schemas.microsoft.com/office/2007/relationships/media" Target="../media/media1.mp3"/><Relationship Id="rId10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新建文件夹 (2)\5.15封面参考\复件 (31) 复件 4\1f921b9d265f60201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844"/>
            <a:ext cx="9001125" cy="50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H_SubTitle_2"/>
          <p:cNvSpPr txBox="1"/>
          <p:nvPr>
            <p:custDataLst>
              <p:tags r:id="rId1"/>
            </p:custDataLst>
          </p:nvPr>
        </p:nvSpPr>
        <p:spPr>
          <a:xfrm>
            <a:off x="2412330" y="1767730"/>
            <a:ext cx="1944216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20000"/>
              </a:lnSpc>
              <a:defRPr/>
            </a:pPr>
            <a:r>
              <a:rPr lang="en-US" altLang="zh-CN" sz="3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 Bold" panose="0205070206050A020403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Unity</a:t>
            </a:r>
            <a:r>
              <a:rPr lang="zh-CN" alt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 Bold" panose="0205070206050A020403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制作</a:t>
            </a:r>
            <a:endParaRPr lang="da-DK" altLang="zh-CN" sz="3200" kern="0" dirty="0">
              <a:solidFill>
                <a:schemeClr val="tx1">
                  <a:lumMod val="75000"/>
                  <a:lumOff val="25000"/>
                </a:schemeClr>
              </a:solidFill>
              <a:latin typeface="Adobe Caslon Pro Bold" panose="0205070206050A020403" pitchFamily="18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MH_SubTitle_2"/>
          <p:cNvSpPr txBox="1"/>
          <p:nvPr>
            <p:custDataLst>
              <p:tags r:id="rId2"/>
            </p:custDataLst>
          </p:nvPr>
        </p:nvSpPr>
        <p:spPr>
          <a:xfrm>
            <a:off x="2412330" y="2192463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20000"/>
              </a:lnSpc>
              <a:defRPr/>
            </a:pPr>
            <a:r>
              <a:rPr lang="zh-CN" altLang="en-US" sz="4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跑酷 小游戏</a:t>
            </a:r>
            <a:endParaRPr lang="da-DK" altLang="zh-CN" sz="4400" kern="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MH_SubTitle_2"/>
          <p:cNvSpPr txBox="1"/>
          <p:nvPr>
            <p:custDataLst>
              <p:tags r:id="rId3"/>
            </p:custDataLst>
          </p:nvPr>
        </p:nvSpPr>
        <p:spPr>
          <a:xfrm>
            <a:off x="2052290" y="3096220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组长：汪诗怡   组员：马易安 王淑慧</a:t>
            </a:r>
            <a:endParaRPr lang="da-DK" altLang="zh-CN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MH_SubTitle_2"/>
          <p:cNvSpPr txBox="1"/>
          <p:nvPr>
            <p:custDataLst>
              <p:tags r:id="rId4"/>
            </p:custDataLst>
          </p:nvPr>
        </p:nvSpPr>
        <p:spPr>
          <a:xfrm>
            <a:off x="7308874" y="71884"/>
            <a:ext cx="1872208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</a:t>
            </a:r>
            <a:r>
              <a:rPr lang="en-US" altLang="zh-CN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G12</a:t>
            </a:r>
            <a:endParaRPr lang="da-DK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583eea9dc6234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2124174" y="-481473"/>
            <a:ext cx="487362" cy="487363"/>
          </a:xfrm>
          <a:prstGeom prst="rect">
            <a:avLst/>
          </a:prstGeom>
        </p:spPr>
      </p:pic>
      <p:pic>
        <p:nvPicPr>
          <p:cNvPr id="2051" name="Picture 3" descr="C:\Users\Administrator\Desktop\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527" y="71808"/>
            <a:ext cx="3384451" cy="338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28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69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2D5DB28-243D-4F0B-9D0E-AEABD4A45F9F}"/>
              </a:ext>
            </a:extLst>
          </p:cNvPr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SubTitle_2">
            <a:extLst>
              <a:ext uri="{FF2B5EF4-FFF2-40B4-BE49-F238E27FC236}">
                <a16:creationId xmlns:a16="http://schemas.microsoft.com/office/drawing/2014/main" id="{E68BE33B-F53F-4F14-8EB8-B2FDFD34A4B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07950" y="223863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可行性分析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55BA7938-1C44-488B-A87B-A975C85A9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290" y="1079996"/>
            <a:ext cx="6060042" cy="3350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1764" dirty="0">
                <a:latin typeface="Century Gothic" panose="020B0502020202020204" pitchFamily="34" charset="0"/>
              </a:rPr>
              <a:t>1.</a:t>
            </a:r>
            <a:r>
              <a:rPr lang="zh-CN" altLang="en-US" sz="1764" dirty="0">
                <a:latin typeface="Century Gothic" panose="020B0502020202020204" pitchFamily="34" charset="0"/>
              </a:rPr>
              <a:t>技术可行性分析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sz="1764" dirty="0">
                <a:latin typeface="Century Gothic" panose="020B0502020202020204" pitchFamily="34" charset="0"/>
              </a:rPr>
              <a:t>       本游戏使用</a:t>
            </a:r>
            <a:r>
              <a:rPr lang="en-US" altLang="zh-CN" sz="1764" dirty="0">
                <a:latin typeface="Century Gothic" panose="020B0502020202020204" pitchFamily="34" charset="0"/>
              </a:rPr>
              <a:t>Unity</a:t>
            </a:r>
            <a:r>
              <a:rPr lang="zh-CN" altLang="en-US" sz="1764" dirty="0">
                <a:latin typeface="Century Gothic" panose="020B0502020202020204" pitchFamily="34" charset="0"/>
              </a:rPr>
              <a:t>引擎制作，结合组成员的</a:t>
            </a:r>
            <a:r>
              <a:rPr lang="en-US" altLang="zh-CN" sz="1764" dirty="0">
                <a:latin typeface="Century Gothic" panose="020B0502020202020204" pitchFamily="34" charset="0"/>
              </a:rPr>
              <a:t>C#</a:t>
            </a:r>
            <a:r>
              <a:rPr lang="zh-CN" altLang="en-US" sz="1764" dirty="0">
                <a:latin typeface="Century Gothic" panose="020B0502020202020204" pitchFamily="34" charset="0"/>
              </a:rPr>
              <a:t>语言基础，技术上可行</a:t>
            </a:r>
            <a:endParaRPr lang="en-US" altLang="zh-CN" sz="1764" dirty="0">
              <a:latin typeface="Century Gothic" panose="020B0502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764" dirty="0">
              <a:latin typeface="Century Gothic" panose="020B0502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764" dirty="0">
                <a:latin typeface="Century Gothic" panose="020B0502020202020204" pitchFamily="34" charset="0"/>
              </a:rPr>
              <a:t>2.</a:t>
            </a:r>
            <a:r>
              <a:rPr lang="zh-CN" altLang="en-US" sz="1764" dirty="0">
                <a:latin typeface="Century Gothic" panose="020B0502020202020204" pitchFamily="34" charset="0"/>
              </a:rPr>
              <a:t>经济可行性分析</a:t>
            </a:r>
            <a:endParaRPr lang="en-US" altLang="zh-CN" sz="1764" dirty="0">
              <a:latin typeface="Century Gothic" panose="020B0502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764" dirty="0">
                <a:latin typeface="Century Gothic" panose="020B0502020202020204" pitchFamily="34" charset="0"/>
              </a:rPr>
              <a:t>       </a:t>
            </a:r>
            <a:r>
              <a:rPr lang="zh-CN" altLang="en-US" sz="1764" dirty="0">
                <a:latin typeface="Century Gothic" panose="020B0502020202020204" pitchFamily="34" charset="0"/>
              </a:rPr>
              <a:t>人力消耗免费，资源学校提供，并由本科目老师指导，所以成本只有计算机消耗，开发成本非常低，所以开发一个完整合理的跑酷游戏是可行的</a:t>
            </a:r>
            <a:endParaRPr lang="en-US" altLang="zh-CN" sz="1764" dirty="0">
              <a:latin typeface="Century Gothic" panose="020B0502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zh-CN" altLang="en-US" sz="1764" dirty="0">
              <a:latin typeface="Century Gothic" panose="020B0502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764" dirty="0">
                <a:latin typeface="Century Gothic" panose="020B0502020202020204" pitchFamily="34" charset="0"/>
              </a:rPr>
              <a:t>3.</a:t>
            </a:r>
            <a:r>
              <a:rPr lang="zh-CN" altLang="en-US" sz="1764" dirty="0">
                <a:latin typeface="Century Gothic" panose="020B0502020202020204" pitchFamily="34" charset="0"/>
              </a:rPr>
              <a:t>操作可行性分析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sz="1764" dirty="0">
                <a:latin typeface="Century Gothic" panose="020B0502020202020204" pitchFamily="34" charset="0"/>
              </a:rPr>
              <a:t>       用户已熟知游戏的操作方法，本游戏操作方法与传统跑酷游戏一致 </a:t>
            </a:r>
          </a:p>
        </p:txBody>
      </p:sp>
      <p:grpSp>
        <p:nvGrpSpPr>
          <p:cNvPr id="11" name="组 6">
            <a:extLst>
              <a:ext uri="{FF2B5EF4-FFF2-40B4-BE49-F238E27FC236}">
                <a16:creationId xmlns:a16="http://schemas.microsoft.com/office/drawing/2014/main" id="{547AEDD5-CCD1-43A2-9AFF-F5ECD54D635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146346" y="992944"/>
            <a:ext cx="340688" cy="339521"/>
            <a:chOff x="5905041" y="2016087"/>
            <a:chExt cx="2060154" cy="2060154"/>
          </a:xfrm>
        </p:grpSpPr>
        <p:sp>
          <p:nvSpPr>
            <p:cNvPr id="12" name="同心圆 4">
              <a:extLst>
                <a:ext uri="{FF2B5EF4-FFF2-40B4-BE49-F238E27FC236}">
                  <a16:creationId xmlns:a16="http://schemas.microsoft.com/office/drawing/2014/main" id="{29848264-4819-47A6-B34B-F912E6F65971}"/>
                </a:ext>
              </a:extLst>
            </p:cNvPr>
            <p:cNvSpPr/>
            <p:nvPr/>
          </p:nvSpPr>
          <p:spPr>
            <a:xfrm>
              <a:off x="5905041" y="2016087"/>
              <a:ext cx="2060154" cy="2060154"/>
            </a:xfrm>
            <a:prstGeom prst="donut">
              <a:avLst>
                <a:gd name="adj" fmla="val 4667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13" name="L 形 12">
              <a:extLst>
                <a:ext uri="{FF2B5EF4-FFF2-40B4-BE49-F238E27FC236}">
                  <a16:creationId xmlns:a16="http://schemas.microsoft.com/office/drawing/2014/main" id="{BF4AE8F8-CEC9-4AF8-B5C9-F0B176B808B0}"/>
                </a:ext>
              </a:extLst>
            </p:cNvPr>
            <p:cNvSpPr/>
            <p:nvPr/>
          </p:nvSpPr>
          <p:spPr>
            <a:xfrm rot="18900000">
              <a:off x="6603520" y="2270951"/>
              <a:ext cx="663200" cy="1224766"/>
            </a:xfrm>
            <a:prstGeom prst="corner">
              <a:avLst>
                <a:gd name="adj1" fmla="val 16222"/>
                <a:gd name="adj2" fmla="val 14924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组 6">
            <a:extLst>
              <a:ext uri="{FF2B5EF4-FFF2-40B4-BE49-F238E27FC236}">
                <a16:creationId xmlns:a16="http://schemas.microsoft.com/office/drawing/2014/main" id="{A3AC8FEF-10A5-45B5-A76C-66AFF549504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142554" y="2180635"/>
            <a:ext cx="340688" cy="339521"/>
            <a:chOff x="5905041" y="2016087"/>
            <a:chExt cx="2060154" cy="2060154"/>
          </a:xfrm>
        </p:grpSpPr>
        <p:sp>
          <p:nvSpPr>
            <p:cNvPr id="15" name="同心圆 4">
              <a:extLst>
                <a:ext uri="{FF2B5EF4-FFF2-40B4-BE49-F238E27FC236}">
                  <a16:creationId xmlns:a16="http://schemas.microsoft.com/office/drawing/2014/main" id="{7BE05218-4C61-4E22-8C7C-0BD888BAC4E2}"/>
                </a:ext>
              </a:extLst>
            </p:cNvPr>
            <p:cNvSpPr/>
            <p:nvPr/>
          </p:nvSpPr>
          <p:spPr>
            <a:xfrm>
              <a:off x="5905041" y="2016087"/>
              <a:ext cx="2060154" cy="2060154"/>
            </a:xfrm>
            <a:prstGeom prst="donut">
              <a:avLst>
                <a:gd name="adj" fmla="val 4667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16" name="L 形 15">
              <a:extLst>
                <a:ext uri="{FF2B5EF4-FFF2-40B4-BE49-F238E27FC236}">
                  <a16:creationId xmlns:a16="http://schemas.microsoft.com/office/drawing/2014/main" id="{CBCF1662-8663-4F3B-A361-40C8A1B17EBC}"/>
                </a:ext>
              </a:extLst>
            </p:cNvPr>
            <p:cNvSpPr/>
            <p:nvPr/>
          </p:nvSpPr>
          <p:spPr>
            <a:xfrm rot="18900000">
              <a:off x="6603520" y="2270951"/>
              <a:ext cx="663200" cy="1224766"/>
            </a:xfrm>
            <a:prstGeom prst="corner">
              <a:avLst>
                <a:gd name="adj1" fmla="val 16222"/>
                <a:gd name="adj2" fmla="val 14924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组 6">
            <a:extLst>
              <a:ext uri="{FF2B5EF4-FFF2-40B4-BE49-F238E27FC236}">
                <a16:creationId xmlns:a16="http://schemas.microsoft.com/office/drawing/2014/main" id="{30AF613E-48E7-4151-976C-E7CF6AA8E99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142554" y="3549669"/>
            <a:ext cx="340688" cy="339521"/>
            <a:chOff x="5905041" y="2016087"/>
            <a:chExt cx="2060154" cy="2060154"/>
          </a:xfrm>
        </p:grpSpPr>
        <p:sp>
          <p:nvSpPr>
            <p:cNvPr id="18" name="同心圆 4">
              <a:extLst>
                <a:ext uri="{FF2B5EF4-FFF2-40B4-BE49-F238E27FC236}">
                  <a16:creationId xmlns:a16="http://schemas.microsoft.com/office/drawing/2014/main" id="{5F9CABC4-5344-4E1C-AA4F-73D6CBE53BDE}"/>
                </a:ext>
              </a:extLst>
            </p:cNvPr>
            <p:cNvSpPr/>
            <p:nvPr/>
          </p:nvSpPr>
          <p:spPr>
            <a:xfrm>
              <a:off x="5905041" y="2016087"/>
              <a:ext cx="2060154" cy="2060154"/>
            </a:xfrm>
            <a:prstGeom prst="donut">
              <a:avLst>
                <a:gd name="adj" fmla="val 4667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19" name="L 形 18">
              <a:extLst>
                <a:ext uri="{FF2B5EF4-FFF2-40B4-BE49-F238E27FC236}">
                  <a16:creationId xmlns:a16="http://schemas.microsoft.com/office/drawing/2014/main" id="{359C7698-15CE-4841-99FF-479A092BA88D}"/>
                </a:ext>
              </a:extLst>
            </p:cNvPr>
            <p:cNvSpPr/>
            <p:nvPr/>
          </p:nvSpPr>
          <p:spPr>
            <a:xfrm rot="18900000">
              <a:off x="6603520" y="2270951"/>
              <a:ext cx="663200" cy="1224766"/>
            </a:xfrm>
            <a:prstGeom prst="corner">
              <a:avLst>
                <a:gd name="adj1" fmla="val 16222"/>
                <a:gd name="adj2" fmla="val 14924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0538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450B5A7-2E98-4354-9EDD-B4BB779C0A2A}"/>
              </a:ext>
            </a:extLst>
          </p:cNvPr>
          <p:cNvSpPr/>
          <p:nvPr/>
        </p:nvSpPr>
        <p:spPr>
          <a:xfrm>
            <a:off x="-175080" y="-43903"/>
            <a:ext cx="9577064" cy="440229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SubTitle_2">
            <a:extLst>
              <a:ext uri="{FF2B5EF4-FFF2-40B4-BE49-F238E27FC236}">
                <a16:creationId xmlns:a16="http://schemas.microsoft.com/office/drawing/2014/main" id="{0E665141-5EBC-4FB3-9BF8-A292E388231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79958" y="18268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瀑布模型</a:t>
            </a:r>
            <a:endParaRPr lang="da-DK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8" name="组 7">
            <a:extLst>
              <a:ext uri="{FF2B5EF4-FFF2-40B4-BE49-F238E27FC236}">
                <a16:creationId xmlns:a16="http://schemas.microsoft.com/office/drawing/2014/main" id="{D4470791-267D-40D1-9D39-070D5FE33E9F}"/>
              </a:ext>
            </a:extLst>
          </p:cNvPr>
          <p:cNvGrpSpPr>
            <a:grpSpLocks/>
          </p:cNvGrpSpPr>
          <p:nvPr/>
        </p:nvGrpSpPr>
        <p:grpSpPr bwMode="auto">
          <a:xfrm>
            <a:off x="546962" y="3742397"/>
            <a:ext cx="1568109" cy="716665"/>
            <a:chOff x="1578077" y="2282444"/>
            <a:chExt cx="3513146" cy="2026499"/>
          </a:xfrm>
        </p:grpSpPr>
        <p:sp>
          <p:nvSpPr>
            <p:cNvPr id="39" name="圆角矩形 3">
              <a:extLst>
                <a:ext uri="{FF2B5EF4-FFF2-40B4-BE49-F238E27FC236}">
                  <a16:creationId xmlns:a16="http://schemas.microsoft.com/office/drawing/2014/main" id="{9F93D8C2-49FC-4A0E-88DD-E10333003041}"/>
                </a:ext>
              </a:extLst>
            </p:cNvPr>
            <p:cNvSpPr/>
            <p:nvPr/>
          </p:nvSpPr>
          <p:spPr>
            <a:xfrm>
              <a:off x="1578077" y="3338198"/>
              <a:ext cx="3335531" cy="518279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  <p:sp>
          <p:nvSpPr>
            <p:cNvPr id="40" name="圆角矩形 65">
              <a:extLst>
                <a:ext uri="{FF2B5EF4-FFF2-40B4-BE49-F238E27FC236}">
                  <a16:creationId xmlns:a16="http://schemas.microsoft.com/office/drawing/2014/main" id="{150AF5C8-4117-4516-AB31-719955CA2762}"/>
                </a:ext>
              </a:extLst>
            </p:cNvPr>
            <p:cNvSpPr/>
            <p:nvPr/>
          </p:nvSpPr>
          <p:spPr>
            <a:xfrm rot="2700000">
              <a:off x="3368676" y="2884756"/>
              <a:ext cx="1723483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41" name="圆角矩形 67">
              <a:extLst>
                <a:ext uri="{FF2B5EF4-FFF2-40B4-BE49-F238E27FC236}">
                  <a16:creationId xmlns:a16="http://schemas.microsoft.com/office/drawing/2014/main" id="{B10BA3B6-FC13-4E8F-B707-1C1FD57E769F}"/>
                </a:ext>
              </a:extLst>
            </p:cNvPr>
            <p:cNvSpPr/>
            <p:nvPr/>
          </p:nvSpPr>
          <p:spPr>
            <a:xfrm rot="18900000" flipV="1">
              <a:off x="3368676" y="3791059"/>
              <a:ext cx="1723484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ABA74135-71B3-4EE6-8FD2-0A5AB6D19BD6}"/>
              </a:ext>
            </a:extLst>
          </p:cNvPr>
          <p:cNvSpPr/>
          <p:nvPr/>
        </p:nvSpPr>
        <p:spPr>
          <a:xfrm>
            <a:off x="90501" y="3161892"/>
            <a:ext cx="959132" cy="873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+mn-ea"/>
                <a:sym typeface="+mn-ea"/>
              </a:rPr>
              <a:t>项目启动</a:t>
            </a:r>
            <a:endParaRPr lang="en-US" altLang="zh-CN" sz="1000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latin typeface="+mn-ea"/>
                <a:sym typeface="+mn-ea"/>
              </a:rPr>
              <a:t>小组成员确认，     </a:t>
            </a:r>
            <a:r>
              <a:rPr lang="en-US" altLang="zh-CN" sz="1000" dirty="0">
                <a:latin typeface="+mn-ea"/>
                <a:sym typeface="+mn-ea"/>
              </a:rPr>
              <a:t>    </a:t>
            </a:r>
            <a:r>
              <a:rPr lang="zh-CN" altLang="en-US" sz="1000" dirty="0">
                <a:latin typeface="+mn-ea"/>
                <a:sym typeface="+mn-ea"/>
              </a:rPr>
              <a:t>成立小组、小组项目确认</a:t>
            </a:r>
            <a:endParaRPr lang="zh-CN" altLang="en-US" sz="10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20753E3-7C1C-4536-BF7D-B89D2B8F1A11}"/>
              </a:ext>
            </a:extLst>
          </p:cNvPr>
          <p:cNvSpPr/>
          <p:nvPr/>
        </p:nvSpPr>
        <p:spPr>
          <a:xfrm>
            <a:off x="1141117" y="2595833"/>
            <a:ext cx="776085" cy="106420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+mn-ea"/>
                <a:sym typeface="+mn-ea"/>
              </a:rPr>
              <a:t>项目计划</a:t>
            </a:r>
            <a:endParaRPr lang="en-US" altLang="zh-CN" sz="1000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latin typeface="+mn-ea"/>
                <a:sym typeface="+mn-ea"/>
              </a:rPr>
              <a:t>项目背景、人员分工、</a:t>
            </a:r>
            <a:endParaRPr lang="en-US" altLang="zh-CN" sz="1000" dirty="0"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latin typeface="+mn-ea"/>
                <a:sym typeface="+mn-ea"/>
              </a:rPr>
              <a:t>项目计划编写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0F28612-522A-4F93-A816-03BEEB4DBE1D}"/>
              </a:ext>
            </a:extLst>
          </p:cNvPr>
          <p:cNvSpPr/>
          <p:nvPr/>
        </p:nvSpPr>
        <p:spPr>
          <a:xfrm>
            <a:off x="3201041" y="2321671"/>
            <a:ext cx="737243" cy="66409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+mn-ea"/>
                <a:sym typeface="+mn-ea"/>
              </a:rPr>
              <a:t>项目设计</a:t>
            </a:r>
            <a:endParaRPr lang="en-US" altLang="zh-CN" sz="1000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latin typeface="+mn-ea"/>
                <a:sym typeface="+mn-ea"/>
              </a:rPr>
              <a:t>需求分析、需求报告</a:t>
            </a:r>
            <a:endParaRPr lang="en-US" altLang="zh-CN" sz="1000" b="1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A17AB27-C0AD-4477-AB8B-2F9E706F15E8}"/>
              </a:ext>
            </a:extLst>
          </p:cNvPr>
          <p:cNvSpPr/>
          <p:nvPr/>
        </p:nvSpPr>
        <p:spPr>
          <a:xfrm>
            <a:off x="5991189" y="813575"/>
            <a:ext cx="933451" cy="12642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+mn-ea"/>
                <a:sym typeface="+mn-ea"/>
              </a:rPr>
              <a:t>项目测试</a:t>
            </a:r>
            <a:endParaRPr lang="en-US" altLang="zh-CN" sz="1000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rgbClr val="000000"/>
                </a:solidFill>
                <a:latin typeface="+mn-ea"/>
                <a:sym typeface="+mn-ea"/>
              </a:rPr>
              <a:t>制定测试计划编写测试用例实施测试并编写测试报告</a:t>
            </a:r>
            <a:endParaRPr lang="en-US" altLang="zh-CN" sz="1000" dirty="0">
              <a:latin typeface="+mn-ea"/>
              <a:sym typeface="+mn-ea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11839E5-4BD4-44B4-93A3-9A952178589B}"/>
              </a:ext>
            </a:extLst>
          </p:cNvPr>
          <p:cNvSpPr/>
          <p:nvPr/>
        </p:nvSpPr>
        <p:spPr>
          <a:xfrm>
            <a:off x="5116927" y="1675407"/>
            <a:ext cx="770173" cy="6738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+mn-ea"/>
                <a:sym typeface="+mn-ea"/>
              </a:rPr>
              <a:t>项目编码</a:t>
            </a:r>
            <a:endParaRPr lang="en-US" altLang="zh-CN" sz="1000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latin typeface="+mn-ea"/>
                <a:sym typeface="+mn-ea"/>
              </a:rPr>
              <a:t>人物移动</a:t>
            </a:r>
            <a:r>
              <a:rPr lang="zh-CN" altLang="en-US" sz="1000" dirty="0">
                <a:solidFill>
                  <a:srgbClr val="000000"/>
                </a:solidFill>
                <a:latin typeface="+mn-ea"/>
                <a:sym typeface="+mn-ea"/>
              </a:rPr>
              <a:t>功能模块</a:t>
            </a:r>
            <a:endParaRPr lang="zh-CN" altLang="en-US" sz="10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E12AE19-EE01-49FD-8A08-F5FB6D5673AC}"/>
              </a:ext>
            </a:extLst>
          </p:cNvPr>
          <p:cNvSpPr/>
          <p:nvPr/>
        </p:nvSpPr>
        <p:spPr>
          <a:xfrm>
            <a:off x="7028729" y="934453"/>
            <a:ext cx="802283" cy="86414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+mn-ea"/>
                <a:sym typeface="+mn-ea"/>
              </a:rPr>
              <a:t>项目总结</a:t>
            </a:r>
            <a:endParaRPr lang="en-US" altLang="zh-CN" sz="1000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latin typeface="+mn-ea"/>
                <a:sym typeface="+mn-ea"/>
              </a:rPr>
              <a:t>项目总结报告</a:t>
            </a:r>
            <a:endParaRPr lang="en-US" altLang="zh-CN" sz="1000" dirty="0"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latin typeface="+mn-ea"/>
                <a:sym typeface="+mn-ea"/>
              </a:rPr>
              <a:t>课程收尾</a:t>
            </a:r>
            <a:endParaRPr lang="en-US" altLang="zh-CN" sz="1000" dirty="0">
              <a:latin typeface="+mn-ea"/>
              <a:sym typeface="+mn-ea"/>
            </a:endParaRPr>
          </a:p>
        </p:txBody>
      </p:sp>
      <p:grpSp>
        <p:nvGrpSpPr>
          <p:cNvPr id="47" name="组 7">
            <a:extLst>
              <a:ext uri="{FF2B5EF4-FFF2-40B4-BE49-F238E27FC236}">
                <a16:creationId xmlns:a16="http://schemas.microsoft.com/office/drawing/2014/main" id="{D2F890EB-DAB6-4986-9D1B-F7E344A58859}"/>
              </a:ext>
            </a:extLst>
          </p:cNvPr>
          <p:cNvGrpSpPr>
            <a:grpSpLocks/>
          </p:cNvGrpSpPr>
          <p:nvPr/>
        </p:nvGrpSpPr>
        <p:grpSpPr bwMode="auto">
          <a:xfrm>
            <a:off x="1454825" y="3414508"/>
            <a:ext cx="1568109" cy="716665"/>
            <a:chOff x="1578077" y="2282444"/>
            <a:chExt cx="3513146" cy="2026499"/>
          </a:xfrm>
        </p:grpSpPr>
        <p:sp>
          <p:nvSpPr>
            <p:cNvPr id="53" name="圆角矩形 3">
              <a:extLst>
                <a:ext uri="{FF2B5EF4-FFF2-40B4-BE49-F238E27FC236}">
                  <a16:creationId xmlns:a16="http://schemas.microsoft.com/office/drawing/2014/main" id="{67B84B6D-0931-4678-9434-330F5DC9F308}"/>
                </a:ext>
              </a:extLst>
            </p:cNvPr>
            <p:cNvSpPr/>
            <p:nvPr/>
          </p:nvSpPr>
          <p:spPr>
            <a:xfrm>
              <a:off x="1578077" y="3338198"/>
              <a:ext cx="3335531" cy="518279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  <p:sp>
          <p:nvSpPr>
            <p:cNvPr id="54" name="圆角矩形 65">
              <a:extLst>
                <a:ext uri="{FF2B5EF4-FFF2-40B4-BE49-F238E27FC236}">
                  <a16:creationId xmlns:a16="http://schemas.microsoft.com/office/drawing/2014/main" id="{454ACC63-9E65-4D18-AA7A-5DD05F7FB580}"/>
                </a:ext>
              </a:extLst>
            </p:cNvPr>
            <p:cNvSpPr/>
            <p:nvPr/>
          </p:nvSpPr>
          <p:spPr>
            <a:xfrm rot="2700000">
              <a:off x="3368676" y="2884756"/>
              <a:ext cx="1723483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55" name="圆角矩形 67">
              <a:extLst>
                <a:ext uri="{FF2B5EF4-FFF2-40B4-BE49-F238E27FC236}">
                  <a16:creationId xmlns:a16="http://schemas.microsoft.com/office/drawing/2014/main" id="{B51605C7-504D-446D-9FEB-ACAB03B53ECE}"/>
                </a:ext>
              </a:extLst>
            </p:cNvPr>
            <p:cNvSpPr/>
            <p:nvPr/>
          </p:nvSpPr>
          <p:spPr>
            <a:xfrm rot="18900000" flipV="1">
              <a:off x="3368676" y="3791059"/>
              <a:ext cx="1723484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组 7">
            <a:extLst>
              <a:ext uri="{FF2B5EF4-FFF2-40B4-BE49-F238E27FC236}">
                <a16:creationId xmlns:a16="http://schemas.microsoft.com/office/drawing/2014/main" id="{83BBA163-2BE7-46FF-85A3-636F5F0BE181}"/>
              </a:ext>
            </a:extLst>
          </p:cNvPr>
          <p:cNvGrpSpPr>
            <a:grpSpLocks/>
          </p:cNvGrpSpPr>
          <p:nvPr/>
        </p:nvGrpSpPr>
        <p:grpSpPr bwMode="auto">
          <a:xfrm>
            <a:off x="2365568" y="3090607"/>
            <a:ext cx="1568109" cy="716665"/>
            <a:chOff x="1578077" y="2282444"/>
            <a:chExt cx="3513146" cy="2026499"/>
          </a:xfrm>
        </p:grpSpPr>
        <p:sp>
          <p:nvSpPr>
            <p:cNvPr id="57" name="圆角矩形 3">
              <a:extLst>
                <a:ext uri="{FF2B5EF4-FFF2-40B4-BE49-F238E27FC236}">
                  <a16:creationId xmlns:a16="http://schemas.microsoft.com/office/drawing/2014/main" id="{A37395EB-2377-49D7-8289-54DE7869A3B0}"/>
                </a:ext>
              </a:extLst>
            </p:cNvPr>
            <p:cNvSpPr/>
            <p:nvPr/>
          </p:nvSpPr>
          <p:spPr>
            <a:xfrm>
              <a:off x="1578077" y="3338198"/>
              <a:ext cx="3335531" cy="518279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  <p:sp>
          <p:nvSpPr>
            <p:cNvPr id="58" name="圆角矩形 65">
              <a:extLst>
                <a:ext uri="{FF2B5EF4-FFF2-40B4-BE49-F238E27FC236}">
                  <a16:creationId xmlns:a16="http://schemas.microsoft.com/office/drawing/2014/main" id="{1A2704A8-B1EF-4FD6-98BA-EE6BA7608AE5}"/>
                </a:ext>
              </a:extLst>
            </p:cNvPr>
            <p:cNvSpPr/>
            <p:nvPr/>
          </p:nvSpPr>
          <p:spPr>
            <a:xfrm rot="2700000">
              <a:off x="3368676" y="2884756"/>
              <a:ext cx="1723483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59" name="圆角矩形 67">
              <a:extLst>
                <a:ext uri="{FF2B5EF4-FFF2-40B4-BE49-F238E27FC236}">
                  <a16:creationId xmlns:a16="http://schemas.microsoft.com/office/drawing/2014/main" id="{C5B72FE7-5582-421E-B372-7D6669616BA7}"/>
                </a:ext>
              </a:extLst>
            </p:cNvPr>
            <p:cNvSpPr/>
            <p:nvPr/>
          </p:nvSpPr>
          <p:spPr>
            <a:xfrm rot="18900000" flipV="1">
              <a:off x="3368676" y="3791059"/>
              <a:ext cx="1723484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组 7">
            <a:extLst>
              <a:ext uri="{FF2B5EF4-FFF2-40B4-BE49-F238E27FC236}">
                <a16:creationId xmlns:a16="http://schemas.microsoft.com/office/drawing/2014/main" id="{5AB044DF-5AEC-411E-9874-DF6A1134C4D3}"/>
              </a:ext>
            </a:extLst>
          </p:cNvPr>
          <p:cNvGrpSpPr>
            <a:grpSpLocks/>
          </p:cNvGrpSpPr>
          <p:nvPr/>
        </p:nvGrpSpPr>
        <p:grpSpPr bwMode="auto">
          <a:xfrm>
            <a:off x="3252077" y="2777993"/>
            <a:ext cx="1568109" cy="716665"/>
            <a:chOff x="1578077" y="2282444"/>
            <a:chExt cx="3513146" cy="2026499"/>
          </a:xfrm>
        </p:grpSpPr>
        <p:sp>
          <p:nvSpPr>
            <p:cNvPr id="61" name="圆角矩形 3">
              <a:extLst>
                <a:ext uri="{FF2B5EF4-FFF2-40B4-BE49-F238E27FC236}">
                  <a16:creationId xmlns:a16="http://schemas.microsoft.com/office/drawing/2014/main" id="{28777951-5549-48D1-A505-C8C4F29E4187}"/>
                </a:ext>
              </a:extLst>
            </p:cNvPr>
            <p:cNvSpPr/>
            <p:nvPr/>
          </p:nvSpPr>
          <p:spPr>
            <a:xfrm>
              <a:off x="1578077" y="3338198"/>
              <a:ext cx="3335531" cy="518279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  <p:sp>
          <p:nvSpPr>
            <p:cNvPr id="62" name="圆角矩形 65">
              <a:extLst>
                <a:ext uri="{FF2B5EF4-FFF2-40B4-BE49-F238E27FC236}">
                  <a16:creationId xmlns:a16="http://schemas.microsoft.com/office/drawing/2014/main" id="{960F6321-896B-4676-BCF9-8268C2FF4DBA}"/>
                </a:ext>
              </a:extLst>
            </p:cNvPr>
            <p:cNvSpPr/>
            <p:nvPr/>
          </p:nvSpPr>
          <p:spPr>
            <a:xfrm rot="2700000">
              <a:off x="3368676" y="2884756"/>
              <a:ext cx="1723483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63" name="圆角矩形 67">
              <a:extLst>
                <a:ext uri="{FF2B5EF4-FFF2-40B4-BE49-F238E27FC236}">
                  <a16:creationId xmlns:a16="http://schemas.microsoft.com/office/drawing/2014/main" id="{B1D79846-73AA-431C-8258-829A338CAF79}"/>
                </a:ext>
              </a:extLst>
            </p:cNvPr>
            <p:cNvSpPr/>
            <p:nvPr/>
          </p:nvSpPr>
          <p:spPr>
            <a:xfrm rot="18900000" flipV="1">
              <a:off x="3368676" y="3791059"/>
              <a:ext cx="1723484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组 7">
            <a:extLst>
              <a:ext uri="{FF2B5EF4-FFF2-40B4-BE49-F238E27FC236}">
                <a16:creationId xmlns:a16="http://schemas.microsoft.com/office/drawing/2014/main" id="{3D0855EE-8C0F-42AA-AFF2-4FDF50000ADD}"/>
              </a:ext>
            </a:extLst>
          </p:cNvPr>
          <p:cNvGrpSpPr>
            <a:grpSpLocks/>
          </p:cNvGrpSpPr>
          <p:nvPr/>
        </p:nvGrpSpPr>
        <p:grpSpPr bwMode="auto">
          <a:xfrm>
            <a:off x="4187969" y="2465610"/>
            <a:ext cx="1568109" cy="716665"/>
            <a:chOff x="1578077" y="2282444"/>
            <a:chExt cx="3513146" cy="2026499"/>
          </a:xfrm>
        </p:grpSpPr>
        <p:sp>
          <p:nvSpPr>
            <p:cNvPr id="65" name="圆角矩形 3">
              <a:extLst>
                <a:ext uri="{FF2B5EF4-FFF2-40B4-BE49-F238E27FC236}">
                  <a16:creationId xmlns:a16="http://schemas.microsoft.com/office/drawing/2014/main" id="{62B03BFD-979E-4492-AB48-BF92D6647668}"/>
                </a:ext>
              </a:extLst>
            </p:cNvPr>
            <p:cNvSpPr/>
            <p:nvPr/>
          </p:nvSpPr>
          <p:spPr>
            <a:xfrm>
              <a:off x="1578077" y="3338198"/>
              <a:ext cx="3335531" cy="518279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  <p:sp>
          <p:nvSpPr>
            <p:cNvPr id="66" name="圆角矩形 65">
              <a:extLst>
                <a:ext uri="{FF2B5EF4-FFF2-40B4-BE49-F238E27FC236}">
                  <a16:creationId xmlns:a16="http://schemas.microsoft.com/office/drawing/2014/main" id="{C64CF2D3-4FC0-47EC-8105-5BF208024FB8}"/>
                </a:ext>
              </a:extLst>
            </p:cNvPr>
            <p:cNvSpPr/>
            <p:nvPr/>
          </p:nvSpPr>
          <p:spPr>
            <a:xfrm rot="2700000">
              <a:off x="3368676" y="2884756"/>
              <a:ext cx="1723483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67" name="圆角矩形 67">
              <a:extLst>
                <a:ext uri="{FF2B5EF4-FFF2-40B4-BE49-F238E27FC236}">
                  <a16:creationId xmlns:a16="http://schemas.microsoft.com/office/drawing/2014/main" id="{710B80E0-B9D2-433D-9FB3-6EC3C48CE20E}"/>
                </a:ext>
              </a:extLst>
            </p:cNvPr>
            <p:cNvSpPr/>
            <p:nvPr/>
          </p:nvSpPr>
          <p:spPr>
            <a:xfrm rot="18900000" flipV="1">
              <a:off x="3368676" y="3791059"/>
              <a:ext cx="1723484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组 7">
            <a:extLst>
              <a:ext uri="{FF2B5EF4-FFF2-40B4-BE49-F238E27FC236}">
                <a16:creationId xmlns:a16="http://schemas.microsoft.com/office/drawing/2014/main" id="{00A8DF0A-D205-4A60-AD6F-025049C17A78}"/>
              </a:ext>
            </a:extLst>
          </p:cNvPr>
          <p:cNvGrpSpPr>
            <a:grpSpLocks/>
          </p:cNvGrpSpPr>
          <p:nvPr/>
        </p:nvGrpSpPr>
        <p:grpSpPr bwMode="auto">
          <a:xfrm>
            <a:off x="5116927" y="2150679"/>
            <a:ext cx="1568109" cy="716665"/>
            <a:chOff x="1578077" y="2282444"/>
            <a:chExt cx="3513146" cy="2026499"/>
          </a:xfrm>
        </p:grpSpPr>
        <p:sp>
          <p:nvSpPr>
            <p:cNvPr id="69" name="圆角矩形 3">
              <a:extLst>
                <a:ext uri="{FF2B5EF4-FFF2-40B4-BE49-F238E27FC236}">
                  <a16:creationId xmlns:a16="http://schemas.microsoft.com/office/drawing/2014/main" id="{99DE4596-FA34-42E9-9DB4-AA0992DB6EA6}"/>
                </a:ext>
              </a:extLst>
            </p:cNvPr>
            <p:cNvSpPr/>
            <p:nvPr/>
          </p:nvSpPr>
          <p:spPr>
            <a:xfrm>
              <a:off x="1578077" y="3338198"/>
              <a:ext cx="3335531" cy="518279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  <p:sp>
          <p:nvSpPr>
            <p:cNvPr id="70" name="圆角矩形 65">
              <a:extLst>
                <a:ext uri="{FF2B5EF4-FFF2-40B4-BE49-F238E27FC236}">
                  <a16:creationId xmlns:a16="http://schemas.microsoft.com/office/drawing/2014/main" id="{4D43C026-A2C9-48AB-BED5-7309120B6DE2}"/>
                </a:ext>
              </a:extLst>
            </p:cNvPr>
            <p:cNvSpPr/>
            <p:nvPr/>
          </p:nvSpPr>
          <p:spPr>
            <a:xfrm rot="2700000">
              <a:off x="3368676" y="2884756"/>
              <a:ext cx="1723483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71" name="圆角矩形 67">
              <a:extLst>
                <a:ext uri="{FF2B5EF4-FFF2-40B4-BE49-F238E27FC236}">
                  <a16:creationId xmlns:a16="http://schemas.microsoft.com/office/drawing/2014/main" id="{8789D3FA-BFBF-41DF-B9E2-E2BC0D439801}"/>
                </a:ext>
              </a:extLst>
            </p:cNvPr>
            <p:cNvSpPr/>
            <p:nvPr/>
          </p:nvSpPr>
          <p:spPr>
            <a:xfrm rot="18900000" flipV="1">
              <a:off x="3368676" y="3791059"/>
              <a:ext cx="1723484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组 7">
            <a:extLst>
              <a:ext uri="{FF2B5EF4-FFF2-40B4-BE49-F238E27FC236}">
                <a16:creationId xmlns:a16="http://schemas.microsoft.com/office/drawing/2014/main" id="{B74A95F7-E073-421D-8870-509C27DA0F7B}"/>
              </a:ext>
            </a:extLst>
          </p:cNvPr>
          <p:cNvGrpSpPr>
            <a:grpSpLocks/>
          </p:cNvGrpSpPr>
          <p:nvPr/>
        </p:nvGrpSpPr>
        <p:grpSpPr bwMode="auto">
          <a:xfrm>
            <a:off x="6012076" y="1845198"/>
            <a:ext cx="1568109" cy="716665"/>
            <a:chOff x="1578077" y="2282444"/>
            <a:chExt cx="3513146" cy="2026499"/>
          </a:xfrm>
        </p:grpSpPr>
        <p:sp>
          <p:nvSpPr>
            <p:cNvPr id="73" name="圆角矩形 3">
              <a:extLst>
                <a:ext uri="{FF2B5EF4-FFF2-40B4-BE49-F238E27FC236}">
                  <a16:creationId xmlns:a16="http://schemas.microsoft.com/office/drawing/2014/main" id="{A05C4470-C34E-4313-AAED-63172959FADB}"/>
                </a:ext>
              </a:extLst>
            </p:cNvPr>
            <p:cNvSpPr/>
            <p:nvPr/>
          </p:nvSpPr>
          <p:spPr>
            <a:xfrm>
              <a:off x="1578077" y="3338198"/>
              <a:ext cx="3335531" cy="518279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  <p:sp>
          <p:nvSpPr>
            <p:cNvPr id="74" name="圆角矩形 65">
              <a:extLst>
                <a:ext uri="{FF2B5EF4-FFF2-40B4-BE49-F238E27FC236}">
                  <a16:creationId xmlns:a16="http://schemas.microsoft.com/office/drawing/2014/main" id="{941BBF70-BBCF-4009-B8A2-3789D6C307CE}"/>
                </a:ext>
              </a:extLst>
            </p:cNvPr>
            <p:cNvSpPr/>
            <p:nvPr/>
          </p:nvSpPr>
          <p:spPr>
            <a:xfrm rot="2700000">
              <a:off x="3368676" y="2884756"/>
              <a:ext cx="1723483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75" name="圆角矩形 67">
              <a:extLst>
                <a:ext uri="{FF2B5EF4-FFF2-40B4-BE49-F238E27FC236}">
                  <a16:creationId xmlns:a16="http://schemas.microsoft.com/office/drawing/2014/main" id="{EE6DC0C0-0EA0-4F2B-BD6B-CFC48C7405D6}"/>
                </a:ext>
              </a:extLst>
            </p:cNvPr>
            <p:cNvSpPr/>
            <p:nvPr/>
          </p:nvSpPr>
          <p:spPr>
            <a:xfrm rot="18900000" flipV="1">
              <a:off x="3368676" y="3791059"/>
              <a:ext cx="1723484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组 7">
            <a:extLst>
              <a:ext uri="{FF2B5EF4-FFF2-40B4-BE49-F238E27FC236}">
                <a16:creationId xmlns:a16="http://schemas.microsoft.com/office/drawing/2014/main" id="{89A94316-D12F-40F2-9BB3-A1E9065D5C4F}"/>
              </a:ext>
            </a:extLst>
          </p:cNvPr>
          <p:cNvGrpSpPr>
            <a:grpSpLocks/>
          </p:cNvGrpSpPr>
          <p:nvPr/>
        </p:nvGrpSpPr>
        <p:grpSpPr bwMode="auto">
          <a:xfrm>
            <a:off x="6944503" y="1556574"/>
            <a:ext cx="1568109" cy="716665"/>
            <a:chOff x="1578077" y="2282444"/>
            <a:chExt cx="3513146" cy="2026499"/>
          </a:xfrm>
        </p:grpSpPr>
        <p:sp>
          <p:nvSpPr>
            <p:cNvPr id="77" name="圆角矩形 3">
              <a:extLst>
                <a:ext uri="{FF2B5EF4-FFF2-40B4-BE49-F238E27FC236}">
                  <a16:creationId xmlns:a16="http://schemas.microsoft.com/office/drawing/2014/main" id="{43790993-3352-46D5-95A2-9241F5B070AA}"/>
                </a:ext>
              </a:extLst>
            </p:cNvPr>
            <p:cNvSpPr/>
            <p:nvPr/>
          </p:nvSpPr>
          <p:spPr>
            <a:xfrm>
              <a:off x="1578077" y="3338198"/>
              <a:ext cx="3335531" cy="518279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  <p:sp>
          <p:nvSpPr>
            <p:cNvPr id="78" name="圆角矩形 65">
              <a:extLst>
                <a:ext uri="{FF2B5EF4-FFF2-40B4-BE49-F238E27FC236}">
                  <a16:creationId xmlns:a16="http://schemas.microsoft.com/office/drawing/2014/main" id="{2AF834CA-D591-46B7-9567-68FA50856CFD}"/>
                </a:ext>
              </a:extLst>
            </p:cNvPr>
            <p:cNvSpPr/>
            <p:nvPr/>
          </p:nvSpPr>
          <p:spPr>
            <a:xfrm rot="2700000">
              <a:off x="3368676" y="2884756"/>
              <a:ext cx="1723483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79" name="圆角矩形 67">
              <a:extLst>
                <a:ext uri="{FF2B5EF4-FFF2-40B4-BE49-F238E27FC236}">
                  <a16:creationId xmlns:a16="http://schemas.microsoft.com/office/drawing/2014/main" id="{68196FB2-2F95-4494-AA46-78FE4CC5110A}"/>
                </a:ext>
              </a:extLst>
            </p:cNvPr>
            <p:cNvSpPr/>
            <p:nvPr/>
          </p:nvSpPr>
          <p:spPr>
            <a:xfrm rot="18900000" flipV="1">
              <a:off x="3368676" y="3791059"/>
              <a:ext cx="1723484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</p:grpSp>
      <p:sp>
        <p:nvSpPr>
          <p:cNvPr id="84" name="矩形 83">
            <a:extLst>
              <a:ext uri="{FF2B5EF4-FFF2-40B4-BE49-F238E27FC236}">
                <a16:creationId xmlns:a16="http://schemas.microsoft.com/office/drawing/2014/main" id="{A30F834E-52D6-4550-B8E1-530A1B73C986}"/>
              </a:ext>
            </a:extLst>
          </p:cNvPr>
          <p:cNvSpPr/>
          <p:nvPr/>
        </p:nvSpPr>
        <p:spPr>
          <a:xfrm>
            <a:off x="2117991" y="2500424"/>
            <a:ext cx="935406" cy="873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+mn-ea"/>
                <a:sym typeface="+mn-ea"/>
              </a:rPr>
              <a:t>项目可行性</a:t>
            </a:r>
            <a:endParaRPr lang="en-US" altLang="zh-CN" sz="1000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latin typeface="+mn-ea"/>
                <a:sym typeface="+mn-ea"/>
              </a:rPr>
              <a:t>可行性分析、可行性分析报告</a:t>
            </a:r>
            <a:endParaRPr lang="zh-CN" altLang="en-US" sz="10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6DF22C5-620D-4CA6-A9D5-993F1A851A19}"/>
              </a:ext>
            </a:extLst>
          </p:cNvPr>
          <p:cNvSpPr/>
          <p:nvPr/>
        </p:nvSpPr>
        <p:spPr>
          <a:xfrm>
            <a:off x="4112138" y="2012327"/>
            <a:ext cx="920109" cy="6738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+mn-ea"/>
                <a:sym typeface="+mn-ea"/>
              </a:rPr>
              <a:t>项目设计</a:t>
            </a:r>
            <a:endParaRPr lang="en-US" altLang="zh-CN" sz="1000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latin typeface="+mn-ea"/>
                <a:sym typeface="+mn-ea"/>
              </a:rPr>
              <a:t>总体设计、详细设计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16771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450B5A7-2E98-4354-9EDD-B4BB779C0A2A}"/>
              </a:ext>
            </a:extLst>
          </p:cNvPr>
          <p:cNvSpPr/>
          <p:nvPr/>
        </p:nvSpPr>
        <p:spPr>
          <a:xfrm>
            <a:off x="-175080" y="-43903"/>
            <a:ext cx="9577064" cy="440229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MH_SubTitle_2">
            <a:extLst>
              <a:ext uri="{FF2B5EF4-FFF2-40B4-BE49-F238E27FC236}">
                <a16:creationId xmlns:a16="http://schemas.microsoft.com/office/drawing/2014/main" id="{0E665141-5EBC-4FB3-9BF8-A292E388231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79958" y="18268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Gantt Chart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4492E0-1062-4280-8CBB-A2EDB0241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7" t="22859" r="-887" b="-1432"/>
          <a:stretch/>
        </p:blipFill>
        <p:spPr>
          <a:xfrm>
            <a:off x="108074" y="1061729"/>
            <a:ext cx="8631853" cy="39603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55682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044054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3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3708474" y="2160116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36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关键技术与实践难点</a:t>
            </a:r>
            <a:endParaRPr lang="da-DK" altLang="zh-CN" sz="36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439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0011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2" y="0"/>
            <a:ext cx="4671814" cy="493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3632" y="1512044"/>
            <a:ext cx="46085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游戏名称：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bulibura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!</a:t>
            </a: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游戏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LOGO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游戏设定：赛博朋克背景下的仿生人跑酷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MH_SubTitle_2"/>
          <p:cNvSpPr txBox="1"/>
          <p:nvPr>
            <p:custDataLst>
              <p:tags r:id="rId1"/>
            </p:custDataLst>
          </p:nvPr>
        </p:nvSpPr>
        <p:spPr>
          <a:xfrm>
            <a:off x="25209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游戏设定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075" name="Picture 3" descr="C:\Users\Administrator\Downloads\0319_1 (1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812" y="2079205"/>
            <a:ext cx="1530364" cy="1530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16202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E65C8-28EC-479B-87CE-F5ED94FB0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814" y="350944"/>
            <a:ext cx="8101013" cy="840052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制作的几大难点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42238E-95ED-4582-A61B-A7EFABBA9840}"/>
              </a:ext>
            </a:extLst>
          </p:cNvPr>
          <p:cNvSpPr txBox="1"/>
          <p:nvPr/>
        </p:nvSpPr>
        <p:spPr>
          <a:xfrm>
            <a:off x="829667" y="1131699"/>
            <a:ext cx="32403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地图基本生成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路障生成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基本行走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死亡判断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等腰三角形 2">
            <a:extLst>
              <a:ext uri="{FF2B5EF4-FFF2-40B4-BE49-F238E27FC236}">
                <a16:creationId xmlns:a16="http://schemas.microsoft.com/office/drawing/2014/main" id="{8F279D82-B233-4187-87A7-666592BF6F6D}"/>
              </a:ext>
            </a:extLst>
          </p:cNvPr>
          <p:cNvSpPr>
            <a:spLocks/>
          </p:cNvSpPr>
          <p:nvPr/>
        </p:nvSpPr>
        <p:spPr bwMode="auto">
          <a:xfrm rot="3036074">
            <a:off x="5926802" y="1613188"/>
            <a:ext cx="1182808" cy="1320749"/>
          </a:xfrm>
          <a:custGeom>
            <a:avLst/>
            <a:gdLst>
              <a:gd name="T0" fmla="*/ 576064 w 1152128"/>
              <a:gd name="T1" fmla="*/ 0 h 1333073"/>
              <a:gd name="T2" fmla="*/ 687529 w 1152128"/>
              <a:gd name="T3" fmla="*/ 192182 h 1333073"/>
              <a:gd name="T4" fmla="*/ 1152128 w 1152128"/>
              <a:gd name="T5" fmla="*/ 757009 h 1333073"/>
              <a:gd name="T6" fmla="*/ 576064 w 1152128"/>
              <a:gd name="T7" fmla="*/ 1333073 h 1333073"/>
              <a:gd name="T8" fmla="*/ 0 w 1152128"/>
              <a:gd name="T9" fmla="*/ 757009 h 1333073"/>
              <a:gd name="T10" fmla="*/ 464599 w 1152128"/>
              <a:gd name="T11" fmla="*/ 192182 h 1333073"/>
              <a:gd name="T12" fmla="*/ 576064 w 1152128"/>
              <a:gd name="T13" fmla="*/ 0 h 1333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lnTo>
                  <a:pt x="576064" y="0"/>
                </a:lnTo>
                <a:close/>
              </a:path>
            </a:pathLst>
          </a:custGeom>
          <a:solidFill>
            <a:srgbClr val="18BEBA"/>
          </a:solidFill>
          <a:ln w="28575" cmpd="sng">
            <a:solidFill>
              <a:srgbClr val="F8F8F8"/>
            </a:solidFill>
            <a:round/>
            <a:headEnd/>
            <a:tailEnd/>
          </a:ln>
        </p:spPr>
        <p:txBody>
          <a:bodyPr wrap="none" lIns="67376" tIns="33688" rIns="67376" bIns="33688" anchor="ctr"/>
          <a:lstStyle/>
          <a:p>
            <a:endParaRPr lang="zh-CN" altLang="en-US" sz="140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EDBA0E97-2C05-4FFF-BB87-A584F809A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2000" y="2107163"/>
            <a:ext cx="691773" cy="4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76" tIns="33688" rIns="67376" bIns="3368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难点三</a:t>
            </a:r>
          </a:p>
        </p:txBody>
      </p:sp>
      <p:sp>
        <p:nvSpPr>
          <p:cNvPr id="15" name="等腰三角形 2">
            <a:extLst>
              <a:ext uri="{FF2B5EF4-FFF2-40B4-BE49-F238E27FC236}">
                <a16:creationId xmlns:a16="http://schemas.microsoft.com/office/drawing/2014/main" id="{B2C331CB-3608-4A5F-BFC5-CA9DE8BAA436}"/>
              </a:ext>
            </a:extLst>
          </p:cNvPr>
          <p:cNvSpPr>
            <a:spLocks/>
          </p:cNvSpPr>
          <p:nvPr/>
        </p:nvSpPr>
        <p:spPr bwMode="auto">
          <a:xfrm rot="12285998">
            <a:off x="5200077" y="2382171"/>
            <a:ext cx="1094169" cy="1267582"/>
          </a:xfrm>
          <a:custGeom>
            <a:avLst/>
            <a:gdLst>
              <a:gd name="T0" fmla="*/ 576064 w 1152128"/>
              <a:gd name="T1" fmla="*/ 0 h 1333073"/>
              <a:gd name="T2" fmla="*/ 687529 w 1152128"/>
              <a:gd name="T3" fmla="*/ 192182 h 1333073"/>
              <a:gd name="T4" fmla="*/ 1152128 w 1152128"/>
              <a:gd name="T5" fmla="*/ 757009 h 1333073"/>
              <a:gd name="T6" fmla="*/ 576064 w 1152128"/>
              <a:gd name="T7" fmla="*/ 1333073 h 1333073"/>
              <a:gd name="T8" fmla="*/ 0 w 1152128"/>
              <a:gd name="T9" fmla="*/ 757009 h 1333073"/>
              <a:gd name="T10" fmla="*/ 464599 w 1152128"/>
              <a:gd name="T11" fmla="*/ 192182 h 1333073"/>
              <a:gd name="T12" fmla="*/ 576064 w 1152128"/>
              <a:gd name="T13" fmla="*/ 0 h 1333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lnTo>
                  <a:pt x="576064" y="0"/>
                </a:lnTo>
                <a:close/>
              </a:path>
            </a:pathLst>
          </a:custGeom>
          <a:solidFill>
            <a:srgbClr val="18BEBA"/>
          </a:solidFill>
          <a:ln w="28575" cmpd="sng">
            <a:solidFill>
              <a:srgbClr val="F8F8F8"/>
            </a:solidFill>
            <a:round/>
            <a:headEnd/>
            <a:tailEnd/>
          </a:ln>
        </p:spPr>
        <p:txBody>
          <a:bodyPr wrap="none" lIns="67376" tIns="33688" rIns="67376" bIns="33688" anchor="ctr"/>
          <a:lstStyle/>
          <a:p>
            <a:endParaRPr lang="zh-CN" altLang="en-US" sz="14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CB11B90C-349C-42BC-B6C1-1DF98C85A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3304" y="2808292"/>
            <a:ext cx="691773" cy="456196"/>
          </a:xfrm>
          <a:prstGeom prst="rect">
            <a:avLst/>
          </a:prstGeom>
          <a:solidFill>
            <a:srgbClr val="18BEBA"/>
          </a:solidFill>
          <a:ln>
            <a:noFill/>
          </a:ln>
          <a:extLst/>
        </p:spPr>
        <p:txBody>
          <a:bodyPr wrap="none" lIns="67376" tIns="33688" rIns="67376" bIns="3368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难点二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142C0500-BAB9-4415-A7C5-3E7C62576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5227" y="1219668"/>
            <a:ext cx="800178" cy="4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76" tIns="33688" rIns="67376" bIns="3368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难点一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D640BAEE-056C-4940-A9E6-01C398095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747" y="1443333"/>
            <a:ext cx="1729814" cy="80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76" tIns="33688" rIns="67376" bIns="336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■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通过检测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输入来控制玩家移动和跳跃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2065D10D-ED41-49C2-BD11-7E8C588B8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0550" y="3797987"/>
            <a:ext cx="1729813" cy="529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76" tIns="33688" rIns="67376" bIns="336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使用物理引擎</a:t>
            </a:r>
          </a:p>
          <a:p>
            <a:pPr eaLnBrk="1" hangingPunct="1"/>
            <a:endParaRPr lang="zh-CN" altLang="en-US" sz="14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472683-27E0-4F5A-BCB4-F65EA2C75C32}"/>
              </a:ext>
            </a:extLst>
          </p:cNvPr>
          <p:cNvSpPr txBox="1"/>
          <p:nvPr/>
        </p:nvSpPr>
        <p:spPr>
          <a:xfrm>
            <a:off x="3593214" y="1280036"/>
            <a:ext cx="1465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事件管理器</a:t>
            </a:r>
          </a:p>
        </p:txBody>
      </p:sp>
      <p:sp>
        <p:nvSpPr>
          <p:cNvPr id="21" name="等腰三角形 2">
            <a:extLst>
              <a:ext uri="{FF2B5EF4-FFF2-40B4-BE49-F238E27FC236}">
                <a16:creationId xmlns:a16="http://schemas.microsoft.com/office/drawing/2014/main" id="{2DC43841-7BCF-4092-A905-6BC17E432C99}"/>
              </a:ext>
            </a:extLst>
          </p:cNvPr>
          <p:cNvSpPr>
            <a:spLocks/>
          </p:cNvSpPr>
          <p:nvPr/>
        </p:nvSpPr>
        <p:spPr bwMode="auto">
          <a:xfrm rot="19381554">
            <a:off x="4724980" y="1512473"/>
            <a:ext cx="1141476" cy="1359837"/>
          </a:xfrm>
          <a:custGeom>
            <a:avLst/>
            <a:gdLst>
              <a:gd name="T0" fmla="*/ 576064 w 1152128"/>
              <a:gd name="T1" fmla="*/ 0 h 1333073"/>
              <a:gd name="T2" fmla="*/ 687529 w 1152128"/>
              <a:gd name="T3" fmla="*/ 192182 h 1333073"/>
              <a:gd name="T4" fmla="*/ 1152128 w 1152128"/>
              <a:gd name="T5" fmla="*/ 757009 h 1333073"/>
              <a:gd name="T6" fmla="*/ 576064 w 1152128"/>
              <a:gd name="T7" fmla="*/ 1333073 h 1333073"/>
              <a:gd name="T8" fmla="*/ 0 w 1152128"/>
              <a:gd name="T9" fmla="*/ 757009 h 1333073"/>
              <a:gd name="T10" fmla="*/ 464599 w 1152128"/>
              <a:gd name="T11" fmla="*/ 192182 h 1333073"/>
              <a:gd name="T12" fmla="*/ 576064 w 1152128"/>
              <a:gd name="T13" fmla="*/ 0 h 1333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lnTo>
                  <a:pt x="576064" y="0"/>
                </a:lnTo>
                <a:close/>
              </a:path>
            </a:pathLst>
          </a:custGeom>
          <a:solidFill>
            <a:srgbClr val="18BEBA"/>
          </a:solidFill>
          <a:ln w="28575" cmpd="sng">
            <a:solidFill>
              <a:srgbClr val="F8F8F8"/>
            </a:solidFill>
            <a:round/>
            <a:headEnd/>
            <a:tailEnd/>
          </a:ln>
        </p:spPr>
        <p:txBody>
          <a:bodyPr wrap="none" lIns="67376" tIns="33688" rIns="67376" bIns="33688" anchor="ctr"/>
          <a:lstStyle/>
          <a:p>
            <a:endParaRPr lang="zh-CN" altLang="en-US" sz="140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DD6ACF46-AF41-4CC0-A5E2-DC66E2EB7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486" y="1943060"/>
            <a:ext cx="691773" cy="456196"/>
          </a:xfrm>
          <a:prstGeom prst="rect">
            <a:avLst/>
          </a:prstGeom>
          <a:solidFill>
            <a:srgbClr val="18BEBA"/>
          </a:solidFill>
          <a:ln>
            <a:noFill/>
          </a:ln>
          <a:extLst/>
        </p:spPr>
        <p:txBody>
          <a:bodyPr wrap="none" lIns="67376" tIns="33688" rIns="67376" bIns="3368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难点一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CA46DAE-5B77-4806-9AC2-43F31744174C}"/>
              </a:ext>
            </a:extLst>
          </p:cNvPr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MH_SubTitle_2">
            <a:extLst>
              <a:ext uri="{FF2B5EF4-FFF2-40B4-BE49-F238E27FC236}">
                <a16:creationId xmlns:a16="http://schemas.microsoft.com/office/drawing/2014/main" id="{D584F2AA-8A1F-4676-8343-A700A3C91BF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231026" y="214712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几大难点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070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ownloads\0319_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5" r="19221" b="4906"/>
          <a:stretch/>
        </p:blipFill>
        <p:spPr bwMode="auto">
          <a:xfrm>
            <a:off x="-179958" y="615528"/>
            <a:ext cx="9397106" cy="507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25209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游戏初步界面预览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993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4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2988394" y="208810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da-DK" altLang="zh-CN" sz="4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741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3392" y="950900"/>
            <a:ext cx="2962642" cy="475107"/>
          </a:xfrm>
          <a:prstGeom prst="rect">
            <a:avLst/>
          </a:prstGeom>
          <a:noFill/>
        </p:spPr>
        <p:txBody>
          <a:bodyPr wrap="square" lIns="67162" tIns="33580" rIns="67162" bIns="335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成功制作一个跑酷游戏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377051" y="789460"/>
            <a:ext cx="1049547" cy="1060366"/>
            <a:chOff x="6409426" y="692943"/>
            <a:chExt cx="1428537" cy="1442766"/>
          </a:xfrm>
          <a:solidFill>
            <a:schemeClr val="bg2"/>
          </a:solidFill>
        </p:grpSpPr>
        <p:sp>
          <p:nvSpPr>
            <p:cNvPr id="4" name="椭圆 3"/>
            <p:cNvSpPr/>
            <p:nvPr/>
          </p:nvSpPr>
          <p:spPr bwMode="auto">
            <a:xfrm>
              <a:off x="6409426" y="692943"/>
              <a:ext cx="1428537" cy="1442766"/>
            </a:xfrm>
            <a:prstGeom prst="ellipse">
              <a:avLst/>
            </a:prstGeom>
            <a:solidFill>
              <a:srgbClr val="18BEBA"/>
            </a:solid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7204" tIns="33602" rIns="67204" bIns="33602" numCol="1" anchor="t" anchorCtr="0" compatLnSpc="1"/>
            <a:lstStyle/>
            <a:p>
              <a:endParaRPr lang="zh-CN" altLang="en-US" sz="147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89837" y="1150413"/>
              <a:ext cx="1055999" cy="541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94255" y="1654870"/>
            <a:ext cx="1108569" cy="1060365"/>
            <a:chOff x="6409426" y="2394908"/>
            <a:chExt cx="962086" cy="962084"/>
          </a:xfrm>
          <a:solidFill>
            <a:schemeClr val="accent1"/>
          </a:solidFill>
        </p:grpSpPr>
        <p:sp>
          <p:nvSpPr>
            <p:cNvPr id="7" name="椭圆 6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solidFill>
              <a:srgbClr val="18BEBA"/>
            </a:solid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7204" tIns="33602" rIns="67204" bIns="33602" numCol="1" anchor="t" anchorCtr="0" compatLnSpc="1"/>
            <a:lstStyle/>
            <a:p>
              <a:endParaRPr lang="zh-CN" altLang="en-US" sz="147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94613" y="2664762"/>
              <a:ext cx="619356" cy="371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2058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433535" y="2602434"/>
            <a:ext cx="1049546" cy="1060366"/>
            <a:chOff x="6409429" y="3568104"/>
            <a:chExt cx="962087" cy="962084"/>
          </a:xfrm>
          <a:solidFill>
            <a:schemeClr val="accent2"/>
          </a:solidFill>
        </p:grpSpPr>
        <p:sp>
          <p:nvSpPr>
            <p:cNvPr id="10" name="椭圆 9"/>
            <p:cNvSpPr/>
            <p:nvPr/>
          </p:nvSpPr>
          <p:spPr bwMode="auto">
            <a:xfrm>
              <a:off x="6409429" y="3568104"/>
              <a:ext cx="962087" cy="962084"/>
            </a:xfrm>
            <a:prstGeom prst="ellipse">
              <a:avLst/>
            </a:prstGeom>
            <a:solidFill>
              <a:srgbClr val="18BEBA"/>
            </a:solid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7204" tIns="33602" rIns="67204" bIns="33602" numCol="1" anchor="t" anchorCtr="0" compatLnSpc="1"/>
            <a:lstStyle/>
            <a:p>
              <a:endParaRPr lang="zh-CN" altLang="en-US" sz="147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63378" y="3870806"/>
              <a:ext cx="654188" cy="371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2058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收获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38677" y="3447547"/>
            <a:ext cx="1049544" cy="1008566"/>
            <a:chOff x="6409426" y="4869160"/>
            <a:chExt cx="962086" cy="962084"/>
          </a:xfrm>
          <a:solidFill>
            <a:srgbClr val="7030A0"/>
          </a:solidFill>
        </p:grpSpPr>
        <p:sp>
          <p:nvSpPr>
            <p:cNvPr id="13" name="椭圆 12"/>
            <p:cNvSpPr/>
            <p:nvPr/>
          </p:nvSpPr>
          <p:spPr bwMode="auto">
            <a:xfrm>
              <a:off x="6409426" y="4869160"/>
              <a:ext cx="962086" cy="962084"/>
            </a:xfrm>
            <a:prstGeom prst="ellipse">
              <a:avLst/>
            </a:prstGeom>
            <a:solidFill>
              <a:srgbClr val="18BEBA"/>
            </a:solid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7204" tIns="33602" rIns="67204" bIns="33602" numCol="1" anchor="t" anchorCtr="0" compatLnSpc="1"/>
            <a:lstStyle/>
            <a:p>
              <a:endParaRPr lang="zh-CN" altLang="en-US" sz="147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610823" y="5163203"/>
              <a:ext cx="654188" cy="390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2058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703392" y="1872746"/>
            <a:ext cx="2962642" cy="529481"/>
          </a:xfrm>
          <a:prstGeom prst="rect">
            <a:avLst/>
          </a:prstGeom>
          <a:noFill/>
        </p:spPr>
        <p:txBody>
          <a:bodyPr wrap="square" lIns="67162" tIns="33580" rIns="67162" bIns="335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能够在</a:t>
            </a:r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等流畅运行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03392" y="2845224"/>
            <a:ext cx="2962642" cy="475107"/>
          </a:xfrm>
          <a:prstGeom prst="rect">
            <a:avLst/>
          </a:prstGeom>
          <a:noFill/>
        </p:spPr>
        <p:txBody>
          <a:bodyPr wrap="square" lIns="67162" tIns="33580" rIns="67162" bIns="335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熟练运用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游戏引擎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32640" y="3564021"/>
            <a:ext cx="3258530" cy="936772"/>
          </a:xfrm>
          <a:prstGeom prst="rect">
            <a:avLst/>
          </a:prstGeom>
          <a:noFill/>
        </p:spPr>
        <p:txBody>
          <a:bodyPr wrap="square" lIns="67162" tIns="33580" rIns="67162" bIns="335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CSDN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、哔哩哔哩等网站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MH_Other_4"/>
          <p:cNvCxnSpPr/>
          <p:nvPr/>
        </p:nvCxnSpPr>
        <p:spPr>
          <a:xfrm>
            <a:off x="2466503" y="1257123"/>
            <a:ext cx="1471097" cy="1"/>
          </a:xfrm>
          <a:prstGeom prst="straightConnector1">
            <a:avLst/>
          </a:prstGeom>
          <a:ln>
            <a:solidFill>
              <a:srgbClr val="18BE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MH_Other_4"/>
          <p:cNvCxnSpPr/>
          <p:nvPr/>
        </p:nvCxnSpPr>
        <p:spPr>
          <a:xfrm>
            <a:off x="2587105" y="2209953"/>
            <a:ext cx="1229896" cy="1"/>
          </a:xfrm>
          <a:prstGeom prst="straightConnector1">
            <a:avLst/>
          </a:prstGeom>
          <a:ln>
            <a:solidFill>
              <a:srgbClr val="18BE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MH_Other_4"/>
          <p:cNvCxnSpPr/>
          <p:nvPr/>
        </p:nvCxnSpPr>
        <p:spPr>
          <a:xfrm>
            <a:off x="2335558" y="3194318"/>
            <a:ext cx="1585079" cy="1"/>
          </a:xfrm>
          <a:prstGeom prst="straightConnector1">
            <a:avLst/>
          </a:prstGeom>
          <a:ln>
            <a:solidFill>
              <a:srgbClr val="18BE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H_Other_1"/>
          <p:cNvSpPr/>
          <p:nvPr/>
        </p:nvSpPr>
        <p:spPr>
          <a:xfrm rot="21439215">
            <a:off x="1654026" y="1626232"/>
            <a:ext cx="995828" cy="1008566"/>
          </a:xfrm>
          <a:prstGeom prst="roundRect">
            <a:avLst>
              <a:gd name="adj" fmla="val 18567"/>
            </a:avLst>
          </a:prstGeom>
          <a:solidFill>
            <a:srgbClr val="18BEB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44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41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MH_Other_3"/>
          <p:cNvSpPr/>
          <p:nvPr/>
        </p:nvSpPr>
        <p:spPr>
          <a:xfrm rot="183635">
            <a:off x="1528492" y="671761"/>
            <a:ext cx="997119" cy="1008566"/>
          </a:xfrm>
          <a:prstGeom prst="roundRect">
            <a:avLst>
              <a:gd name="adj" fmla="val 18567"/>
            </a:avLst>
          </a:prstGeom>
          <a:solidFill>
            <a:srgbClr val="18BEB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44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41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MH_Other_1"/>
          <p:cNvSpPr/>
          <p:nvPr/>
        </p:nvSpPr>
        <p:spPr>
          <a:xfrm rot="684899">
            <a:off x="1592245" y="2578495"/>
            <a:ext cx="995828" cy="1008566"/>
          </a:xfrm>
          <a:prstGeom prst="roundRect">
            <a:avLst>
              <a:gd name="adj" fmla="val 18567"/>
            </a:avLst>
          </a:prstGeom>
          <a:solidFill>
            <a:srgbClr val="18BEB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44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41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MH_Other_1"/>
          <p:cNvSpPr/>
          <p:nvPr/>
        </p:nvSpPr>
        <p:spPr>
          <a:xfrm>
            <a:off x="1591276" y="3474309"/>
            <a:ext cx="995828" cy="1008566"/>
          </a:xfrm>
          <a:prstGeom prst="roundRect">
            <a:avLst>
              <a:gd name="adj" fmla="val 18567"/>
            </a:avLst>
          </a:prstGeom>
          <a:solidFill>
            <a:srgbClr val="18BEB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44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41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MH_Other_4"/>
          <p:cNvCxnSpPr/>
          <p:nvPr/>
        </p:nvCxnSpPr>
        <p:spPr>
          <a:xfrm>
            <a:off x="2551830" y="4081833"/>
            <a:ext cx="1229896" cy="1"/>
          </a:xfrm>
          <a:prstGeom prst="straightConnector1">
            <a:avLst/>
          </a:prstGeom>
          <a:ln>
            <a:solidFill>
              <a:srgbClr val="18BE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MH_SubTitle_2"/>
          <p:cNvSpPr txBox="1"/>
          <p:nvPr>
            <p:custDataLst>
              <p:tags r:id="rId1"/>
            </p:custDataLst>
          </p:nvPr>
        </p:nvSpPr>
        <p:spPr>
          <a:xfrm>
            <a:off x="180082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研究成果与应用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792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2963" y="1270817"/>
            <a:ext cx="1632793" cy="725655"/>
            <a:chOff x="465719" y="1295954"/>
            <a:chExt cx="1658494" cy="740511"/>
          </a:xfrm>
        </p:grpSpPr>
        <p:sp>
          <p:nvSpPr>
            <p:cNvPr id="3" name="Freeform 1"/>
            <p:cNvSpPr>
              <a:spLocks noChangeArrowheads="1"/>
            </p:cNvSpPr>
            <p:nvPr/>
          </p:nvSpPr>
          <p:spPr bwMode="auto">
            <a:xfrm rot="10800000">
              <a:off x="465719" y="1295954"/>
              <a:ext cx="1658494" cy="740511"/>
            </a:xfrm>
            <a:custGeom>
              <a:avLst/>
              <a:gdLst>
                <a:gd name="T0" fmla="*/ 5874 w 7875"/>
                <a:gd name="T1" fmla="*/ 1811 h 3594"/>
                <a:gd name="T2" fmla="*/ 7874 w 7875"/>
                <a:gd name="T3" fmla="*/ 0 h 3594"/>
                <a:gd name="T4" fmla="*/ 1969 w 7875"/>
                <a:gd name="T5" fmla="*/ 0 h 3594"/>
                <a:gd name="T6" fmla="*/ 0 w 7875"/>
                <a:gd name="T7" fmla="*/ 1811 h 3594"/>
                <a:gd name="T8" fmla="*/ 1969 w 7875"/>
                <a:gd name="T9" fmla="*/ 3593 h 3594"/>
                <a:gd name="T10" fmla="*/ 7874 w 7875"/>
                <a:gd name="T11" fmla="*/ 3593 h 3594"/>
                <a:gd name="T12" fmla="*/ 5874 w 7875"/>
                <a:gd name="T13" fmla="*/ 1811 h 3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75" h="3594">
                  <a:moveTo>
                    <a:pt x="5874" y="1811"/>
                  </a:moveTo>
                  <a:lnTo>
                    <a:pt x="7874" y="0"/>
                  </a:lnTo>
                  <a:lnTo>
                    <a:pt x="1969" y="0"/>
                  </a:lnTo>
                  <a:lnTo>
                    <a:pt x="0" y="1811"/>
                  </a:lnTo>
                  <a:lnTo>
                    <a:pt x="1969" y="3593"/>
                  </a:lnTo>
                  <a:lnTo>
                    <a:pt x="7874" y="3593"/>
                  </a:lnTo>
                  <a:lnTo>
                    <a:pt x="5874" y="1811"/>
                  </a:lnTo>
                </a:path>
              </a:pathLst>
            </a:custGeom>
            <a:solidFill>
              <a:srgbClr val="18BEBA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latin typeface="+mn-ea"/>
              </a:endParaRPr>
            </a:p>
          </p:txBody>
        </p:sp>
        <p:sp>
          <p:nvSpPr>
            <p:cNvPr id="4" name="Freeform 41"/>
            <p:cNvSpPr>
              <a:spLocks noEditPoints="1"/>
            </p:cNvSpPr>
            <p:nvPr/>
          </p:nvSpPr>
          <p:spPr bwMode="auto">
            <a:xfrm>
              <a:off x="1089592" y="1430439"/>
              <a:ext cx="458072" cy="416658"/>
            </a:xfrm>
            <a:custGeom>
              <a:avLst/>
              <a:gdLst>
                <a:gd name="T0" fmla="*/ 2147483647 w 67"/>
                <a:gd name="T1" fmla="*/ 124018912 h 60"/>
                <a:gd name="T2" fmla="*/ 2147483647 w 67"/>
                <a:gd name="T3" fmla="*/ 0 h 60"/>
                <a:gd name="T4" fmla="*/ 2147483647 w 67"/>
                <a:gd name="T5" fmla="*/ 0 h 60"/>
                <a:gd name="T6" fmla="*/ 2147483647 w 67"/>
                <a:gd name="T7" fmla="*/ 124018912 h 60"/>
                <a:gd name="T8" fmla="*/ 2147483647 w 67"/>
                <a:gd name="T9" fmla="*/ 310059138 h 60"/>
                <a:gd name="T10" fmla="*/ 2147483647 w 67"/>
                <a:gd name="T11" fmla="*/ 868156039 h 60"/>
                <a:gd name="T12" fmla="*/ 2147483647 w 67"/>
                <a:gd name="T13" fmla="*/ 124018912 h 60"/>
                <a:gd name="T14" fmla="*/ 2147483647 w 67"/>
                <a:gd name="T15" fmla="*/ 1922344337 h 60"/>
                <a:gd name="T16" fmla="*/ 2147483647 w 67"/>
                <a:gd name="T17" fmla="*/ 124018912 h 60"/>
                <a:gd name="T18" fmla="*/ 1902898002 w 67"/>
                <a:gd name="T19" fmla="*/ 124018912 h 60"/>
                <a:gd name="T20" fmla="*/ 122771150 w 67"/>
                <a:gd name="T21" fmla="*/ 1922344337 h 60"/>
                <a:gd name="T22" fmla="*/ 122771150 w 67"/>
                <a:gd name="T23" fmla="*/ 2147483647 h 60"/>
                <a:gd name="T24" fmla="*/ 245534466 w 67"/>
                <a:gd name="T25" fmla="*/ 2147483647 h 60"/>
                <a:gd name="T26" fmla="*/ 429691207 w 67"/>
                <a:gd name="T27" fmla="*/ 2147483647 h 60"/>
                <a:gd name="T28" fmla="*/ 2087055172 w 67"/>
                <a:gd name="T29" fmla="*/ 558097024 h 60"/>
                <a:gd name="T30" fmla="*/ 2147483647 w 67"/>
                <a:gd name="T31" fmla="*/ 2147483647 h 60"/>
                <a:gd name="T32" fmla="*/ 2147483647 w 67"/>
                <a:gd name="T33" fmla="*/ 2147483647 h 60"/>
                <a:gd name="T34" fmla="*/ 2147483647 w 67"/>
                <a:gd name="T35" fmla="*/ 1922344337 h 60"/>
                <a:gd name="T36" fmla="*/ 552454614 w 67"/>
                <a:gd name="T37" fmla="*/ 2147483647 h 60"/>
                <a:gd name="T38" fmla="*/ 552454614 w 67"/>
                <a:gd name="T39" fmla="*/ 2147483647 h 60"/>
                <a:gd name="T40" fmla="*/ 797989019 w 67"/>
                <a:gd name="T41" fmla="*/ 2147483647 h 60"/>
                <a:gd name="T42" fmla="*/ 1718749157 w 67"/>
                <a:gd name="T43" fmla="*/ 2147483647 h 60"/>
                <a:gd name="T44" fmla="*/ 1718749157 w 67"/>
                <a:gd name="T45" fmla="*/ 2147483647 h 60"/>
                <a:gd name="T46" fmla="*/ 1780134717 w 67"/>
                <a:gd name="T47" fmla="*/ 2147483647 h 60"/>
                <a:gd name="T48" fmla="*/ 2147483647 w 67"/>
                <a:gd name="T49" fmla="*/ 2147483647 h 60"/>
                <a:gd name="T50" fmla="*/ 2147483647 w 67"/>
                <a:gd name="T51" fmla="*/ 2147483647 h 60"/>
                <a:gd name="T52" fmla="*/ 2147483647 w 67"/>
                <a:gd name="T53" fmla="*/ 2147483647 h 60"/>
                <a:gd name="T54" fmla="*/ 2147483647 w 67"/>
                <a:gd name="T55" fmla="*/ 2147483647 h 60"/>
                <a:gd name="T56" fmla="*/ 2147483647 w 67"/>
                <a:gd name="T57" fmla="*/ 2147483647 h 60"/>
                <a:gd name="T58" fmla="*/ 2147483647 w 67"/>
                <a:gd name="T59" fmla="*/ 2147483647 h 60"/>
                <a:gd name="T60" fmla="*/ 2087055172 w 67"/>
                <a:gd name="T61" fmla="*/ 806142661 h 60"/>
                <a:gd name="T62" fmla="*/ 552454614 w 67"/>
                <a:gd name="T63" fmla="*/ 2147483647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7"/>
                <a:gd name="T97" fmla="*/ 0 h 60"/>
                <a:gd name="T98" fmla="*/ 67 w 67"/>
                <a:gd name="T99" fmla="*/ 60 h 6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7" h="60">
                  <a:moveTo>
                    <a:pt x="53" y="2"/>
                  </a:moveTo>
                  <a:cubicBezTo>
                    <a:pt x="53" y="1"/>
                    <a:pt x="52" y="0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4" y="1"/>
                    <a:pt x="44" y="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53" y="14"/>
                    <a:pt x="53" y="14"/>
                    <a:pt x="53" y="14"/>
                  </a:cubicBezTo>
                  <a:lnTo>
                    <a:pt x="53" y="2"/>
                  </a:lnTo>
                  <a:close/>
                  <a:moveTo>
                    <a:pt x="66" y="31"/>
                  </a:moveTo>
                  <a:cubicBezTo>
                    <a:pt x="36" y="2"/>
                    <a:pt x="36" y="2"/>
                    <a:pt x="36" y="2"/>
                  </a:cubicBezTo>
                  <a:cubicBezTo>
                    <a:pt x="35" y="0"/>
                    <a:pt x="33" y="0"/>
                    <a:pt x="31" y="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3"/>
                    <a:pt x="0" y="35"/>
                    <a:pt x="2" y="36"/>
                  </a:cubicBezTo>
                  <a:cubicBezTo>
                    <a:pt x="2" y="37"/>
                    <a:pt x="3" y="37"/>
                    <a:pt x="4" y="37"/>
                  </a:cubicBezTo>
                  <a:cubicBezTo>
                    <a:pt x="5" y="37"/>
                    <a:pt x="6" y="37"/>
                    <a:pt x="7" y="36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2" y="38"/>
                    <a:pt x="65" y="38"/>
                    <a:pt x="66" y="36"/>
                  </a:cubicBezTo>
                  <a:cubicBezTo>
                    <a:pt x="67" y="35"/>
                    <a:pt x="67" y="33"/>
                    <a:pt x="66" y="31"/>
                  </a:cubicBezTo>
                  <a:close/>
                  <a:moveTo>
                    <a:pt x="9" y="37"/>
                  </a:moveTo>
                  <a:cubicBezTo>
                    <a:pt x="9" y="57"/>
                    <a:pt x="9" y="57"/>
                    <a:pt x="9" y="57"/>
                  </a:cubicBezTo>
                  <a:cubicBezTo>
                    <a:pt x="9" y="59"/>
                    <a:pt x="11" y="60"/>
                    <a:pt x="13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9" y="41"/>
                    <a:pt x="29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9" y="41"/>
                    <a:pt x="39" y="42"/>
                    <a:pt x="39" y="42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7" y="60"/>
                    <a:pt x="58" y="59"/>
                    <a:pt x="58" y="57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34" y="13"/>
                    <a:pt x="34" y="13"/>
                    <a:pt x="34" y="13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TextBox 6"/>
          <p:cNvSpPr txBox="1"/>
          <p:nvPr/>
        </p:nvSpPr>
        <p:spPr>
          <a:xfrm>
            <a:off x="2547212" y="1193268"/>
            <a:ext cx="5337026" cy="934722"/>
          </a:xfrm>
          <a:prstGeom prst="rect">
            <a:avLst/>
          </a:prstGeom>
          <a:noFill/>
        </p:spPr>
        <p:txBody>
          <a:bodyPr wrap="square" lIns="84877" tIns="42439" rIns="84877" bIns="42439" rtlCol="0">
            <a:spAutoFit/>
          </a:bodyPr>
          <a:lstStyle/>
          <a:p>
            <a:pPr lvl="0" defTabSz="91249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[1]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软件工程导论，第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6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版，张海藩，牟永敏（编著），清华大学出版社，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2013</a:t>
            </a:r>
          </a:p>
          <a:p>
            <a:pPr lvl="0" defTabSz="91249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[2]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软件项目管理，第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2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版，朱少民、韩莹（编著），人民邮电出版社，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2007</a:t>
            </a:r>
          </a:p>
          <a:p>
            <a:pPr lvl="0" defTabSz="91249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[3]</a:t>
            </a:r>
            <a:r>
              <a:rPr lang="zh-CN" altLang="en-US" sz="1100" noProof="1">
                <a:latin typeface="+mj-ea"/>
                <a:ea typeface="+mj-ea"/>
                <a:sym typeface="+mn-ea"/>
              </a:rPr>
              <a:t>项目管理知识体系指南（</a:t>
            </a:r>
            <a:r>
              <a:rPr lang="en-US" altLang="zh-CN" sz="1100" noProof="1">
                <a:latin typeface="+mj-ea"/>
                <a:ea typeface="+mj-ea"/>
                <a:sym typeface="+mn-ea"/>
              </a:rPr>
              <a:t>PMBOK </a:t>
            </a:r>
            <a:r>
              <a:rPr lang="zh-CN" altLang="en-US" sz="1100" noProof="1">
                <a:latin typeface="+mj-ea"/>
                <a:ea typeface="+mj-ea"/>
                <a:sym typeface="+mn-ea"/>
              </a:rPr>
              <a:t>指南</a:t>
            </a:r>
            <a:r>
              <a:rPr lang="en-US" altLang="zh-CN" sz="1100" noProof="1">
                <a:latin typeface="+mj-ea"/>
                <a:ea typeface="+mj-ea"/>
                <a:sym typeface="+mn-ea"/>
              </a:rPr>
              <a:t>)/</a:t>
            </a:r>
            <a:r>
              <a:rPr lang="zh-CN" altLang="en-US" sz="1100" noProof="1">
                <a:latin typeface="+mj-ea"/>
                <a:ea typeface="+mj-ea"/>
                <a:sym typeface="+mn-ea"/>
              </a:rPr>
              <a:t>项目管理协会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sym typeface="+mn-ea"/>
            </a:endParaRPr>
          </a:p>
          <a:p>
            <a:pPr lvl="0" defTabSz="91249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[4]</a:t>
            </a:r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项目计划书模板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国标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(GB8567——88)</a:t>
            </a:r>
          </a:p>
        </p:txBody>
      </p:sp>
      <p:sp>
        <p:nvSpPr>
          <p:cNvPr id="6" name="TextBox 7"/>
          <p:cNvSpPr txBox="1"/>
          <p:nvPr/>
        </p:nvSpPr>
        <p:spPr>
          <a:xfrm>
            <a:off x="2530648" y="934854"/>
            <a:ext cx="2623008" cy="302932"/>
          </a:xfrm>
          <a:prstGeom prst="rect">
            <a:avLst/>
          </a:prstGeom>
          <a:noFill/>
        </p:spPr>
        <p:txBody>
          <a:bodyPr wrap="square" lIns="56161" tIns="28081" rIns="56161" bIns="28081" rtlCol="0">
            <a:spAutoFit/>
          </a:bodyPr>
          <a:lstStyle/>
          <a:p>
            <a:r>
              <a:rPr lang="zh-CN" altLang="zh-CN" sz="1600" b="1" dirty="0"/>
              <a:t>（一）</a:t>
            </a:r>
            <a:r>
              <a:rPr lang="zh-CN" altLang="en-US" sz="1600" b="1" dirty="0"/>
              <a:t>书籍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812963" y="3420988"/>
            <a:ext cx="1632793" cy="760362"/>
            <a:chOff x="465719" y="3291830"/>
            <a:chExt cx="1658494" cy="740511"/>
          </a:xfrm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 rot="10800000">
              <a:off x="465719" y="3291830"/>
              <a:ext cx="1658494" cy="740511"/>
            </a:xfrm>
            <a:custGeom>
              <a:avLst/>
              <a:gdLst>
                <a:gd name="T0" fmla="*/ 5874 w 7875"/>
                <a:gd name="T1" fmla="*/ 1811 h 3594"/>
                <a:gd name="T2" fmla="*/ 7874 w 7875"/>
                <a:gd name="T3" fmla="*/ 0 h 3594"/>
                <a:gd name="T4" fmla="*/ 1969 w 7875"/>
                <a:gd name="T5" fmla="*/ 0 h 3594"/>
                <a:gd name="T6" fmla="*/ 0 w 7875"/>
                <a:gd name="T7" fmla="*/ 1811 h 3594"/>
                <a:gd name="T8" fmla="*/ 1969 w 7875"/>
                <a:gd name="T9" fmla="*/ 3593 h 3594"/>
                <a:gd name="T10" fmla="*/ 7874 w 7875"/>
                <a:gd name="T11" fmla="*/ 3593 h 3594"/>
                <a:gd name="T12" fmla="*/ 5874 w 7875"/>
                <a:gd name="T13" fmla="*/ 1811 h 3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75" h="3594">
                  <a:moveTo>
                    <a:pt x="5874" y="1811"/>
                  </a:moveTo>
                  <a:lnTo>
                    <a:pt x="7874" y="0"/>
                  </a:lnTo>
                  <a:lnTo>
                    <a:pt x="1969" y="0"/>
                  </a:lnTo>
                  <a:lnTo>
                    <a:pt x="0" y="1811"/>
                  </a:lnTo>
                  <a:lnTo>
                    <a:pt x="1969" y="3593"/>
                  </a:lnTo>
                  <a:lnTo>
                    <a:pt x="7874" y="3593"/>
                  </a:lnTo>
                  <a:lnTo>
                    <a:pt x="5874" y="1811"/>
                  </a:lnTo>
                </a:path>
              </a:pathLst>
            </a:custGeom>
            <a:solidFill>
              <a:srgbClr val="18BEBA"/>
            </a:solidFill>
            <a:ln>
              <a:solidFill>
                <a:srgbClr val="18BEBA"/>
              </a:solidFill>
            </a:ln>
            <a:effectLst/>
          </p:spPr>
          <p:txBody>
            <a:bodyPr wrap="none" anchor="ctr"/>
            <a:lstStyle/>
            <a:p>
              <a:endParaRPr lang="en-US" sz="2400" dirty="0">
                <a:latin typeface="+mn-ea"/>
              </a:endParaRP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71134" y="3488771"/>
              <a:ext cx="346674" cy="346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11"/>
          <p:cNvSpPr txBox="1"/>
          <p:nvPr/>
        </p:nvSpPr>
        <p:spPr>
          <a:xfrm>
            <a:off x="2619920" y="2552997"/>
            <a:ext cx="5992971" cy="807764"/>
          </a:xfrm>
          <a:prstGeom prst="rect">
            <a:avLst/>
          </a:prstGeom>
          <a:noFill/>
        </p:spPr>
        <p:txBody>
          <a:bodyPr wrap="square" lIns="84877" tIns="42439" rIns="84877" bIns="4243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+mn-ea"/>
              </a:rPr>
              <a:t>CSDN https://blog.csdn.net/hack_tian/article/details/78652655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+mn-ea"/>
              </a:rPr>
              <a:t>博客园 </a:t>
            </a:r>
            <a:endParaRPr lang="en-US" altLang="zh-CN" sz="11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latin typeface="+mn-ea"/>
            </a:endParaRPr>
          </a:p>
        </p:txBody>
      </p:sp>
      <p:sp>
        <p:nvSpPr>
          <p:cNvPr id="11" name="TextBox 12"/>
          <p:cNvSpPr txBox="1"/>
          <p:nvPr/>
        </p:nvSpPr>
        <p:spPr>
          <a:xfrm>
            <a:off x="2504669" y="2293748"/>
            <a:ext cx="2623008" cy="302932"/>
          </a:xfrm>
          <a:prstGeom prst="rect">
            <a:avLst/>
          </a:prstGeom>
          <a:noFill/>
        </p:spPr>
        <p:txBody>
          <a:bodyPr wrap="square" lIns="56161" tIns="28081" rIns="56161" bIns="28081" rtlCol="0">
            <a:spAutoFit/>
          </a:bodyPr>
          <a:lstStyle/>
          <a:p>
            <a:r>
              <a:rPr lang="zh-CN" altLang="zh-CN" sz="1600" b="1" dirty="0"/>
              <a:t>（</a:t>
            </a:r>
            <a:r>
              <a:rPr lang="zh-CN" altLang="en-US" sz="1600" b="1" dirty="0"/>
              <a:t>二</a:t>
            </a:r>
            <a:r>
              <a:rPr lang="zh-CN" altLang="zh-CN" sz="1600" b="1" dirty="0"/>
              <a:t>）</a:t>
            </a:r>
            <a:r>
              <a:rPr lang="zh-CN" altLang="en-US" b="1" dirty="0"/>
              <a:t>网站</a:t>
            </a:r>
            <a:endParaRPr lang="zh-CN" altLang="en-US" sz="1600" b="1" dirty="0"/>
          </a:p>
        </p:txBody>
      </p:sp>
      <p:sp>
        <p:nvSpPr>
          <p:cNvPr id="12" name="TextBox 13"/>
          <p:cNvSpPr txBox="1"/>
          <p:nvPr/>
        </p:nvSpPr>
        <p:spPr>
          <a:xfrm>
            <a:off x="2619920" y="3627026"/>
            <a:ext cx="5992971" cy="762815"/>
          </a:xfrm>
          <a:prstGeom prst="rect">
            <a:avLst/>
          </a:prstGeom>
          <a:noFill/>
        </p:spPr>
        <p:txBody>
          <a:bodyPr wrap="square" lIns="84877" tIns="42439" rIns="84877" bIns="42439" rtlCol="0">
            <a:spAutoFit/>
          </a:bodyPr>
          <a:lstStyle/>
          <a:p>
            <a:r>
              <a:rPr lang="en-US" altLang="zh-CN" sz="1100" dirty="0">
                <a:latin typeface="+mn-ea"/>
              </a:rPr>
              <a:t>CNNIC     http://www.cnnic.net.cn/</a:t>
            </a:r>
          </a:p>
          <a:p>
            <a:r>
              <a:rPr lang="en-US" altLang="zh-CN" sz="1100" dirty="0">
                <a:latin typeface="+mn-ea"/>
              </a:rPr>
              <a:t>199IT     http://www.199it.com</a:t>
            </a:r>
          </a:p>
          <a:p>
            <a:r>
              <a:rPr lang="zh-CN" altLang="en-US" sz="1100" dirty="0">
                <a:latin typeface="+mn-ea"/>
              </a:rPr>
              <a:t>易观      </a:t>
            </a:r>
            <a:r>
              <a:rPr lang="en-US" altLang="zh-CN" sz="1100" dirty="0">
                <a:latin typeface="+mn-ea"/>
              </a:rPr>
              <a:t>https://www.analysys.cn/</a:t>
            </a:r>
          </a:p>
          <a:p>
            <a:r>
              <a:rPr lang="zh-CN" altLang="en-US" sz="1100" dirty="0">
                <a:latin typeface="+mn-ea"/>
              </a:rPr>
              <a:t>豆丁      </a:t>
            </a:r>
            <a:r>
              <a:rPr lang="en-US" altLang="zh-CN" sz="1100" dirty="0">
                <a:latin typeface="+mn-ea"/>
              </a:rPr>
              <a:t>http://www.docin.com</a:t>
            </a:r>
          </a:p>
        </p:txBody>
      </p:sp>
      <p:sp>
        <p:nvSpPr>
          <p:cNvPr id="13" name="TextBox 14"/>
          <p:cNvSpPr txBox="1"/>
          <p:nvPr/>
        </p:nvSpPr>
        <p:spPr>
          <a:xfrm>
            <a:off x="2504669" y="3367778"/>
            <a:ext cx="2623008" cy="302932"/>
          </a:xfrm>
          <a:prstGeom prst="rect">
            <a:avLst/>
          </a:prstGeom>
          <a:noFill/>
        </p:spPr>
        <p:txBody>
          <a:bodyPr wrap="square" lIns="56161" tIns="28081" rIns="56161" bIns="28081" rtlCol="0">
            <a:spAutoFit/>
          </a:bodyPr>
          <a:lstStyle/>
          <a:p>
            <a:r>
              <a:rPr lang="zh-CN" altLang="zh-CN" sz="1600" b="1" dirty="0"/>
              <a:t>（</a:t>
            </a:r>
            <a:r>
              <a:rPr lang="zh-CN" altLang="en-US" sz="1600" b="1" dirty="0"/>
              <a:t>三</a:t>
            </a:r>
            <a:r>
              <a:rPr lang="zh-CN" altLang="zh-CN" sz="1600" b="1" dirty="0"/>
              <a:t>）</a:t>
            </a:r>
            <a:r>
              <a:rPr lang="zh-CN" altLang="en-US" b="1" dirty="0"/>
              <a:t>数据来源</a:t>
            </a:r>
            <a:endParaRPr lang="zh-CN" altLang="en-US" sz="1600" b="1" dirty="0"/>
          </a:p>
        </p:txBody>
      </p:sp>
      <p:grpSp>
        <p:nvGrpSpPr>
          <p:cNvPr id="14" name="Group 4"/>
          <p:cNvGrpSpPr/>
          <p:nvPr/>
        </p:nvGrpSpPr>
        <p:grpSpPr>
          <a:xfrm>
            <a:off x="812963" y="2346569"/>
            <a:ext cx="1632793" cy="759635"/>
            <a:chOff x="1372486" y="3793072"/>
            <a:chExt cx="6146978" cy="2804667"/>
          </a:xfrm>
        </p:grpSpPr>
        <p:sp>
          <p:nvSpPr>
            <p:cNvPr id="15" name="Freeform 1"/>
            <p:cNvSpPr>
              <a:spLocks noChangeArrowheads="1"/>
            </p:cNvSpPr>
            <p:nvPr/>
          </p:nvSpPr>
          <p:spPr bwMode="auto">
            <a:xfrm rot="10800000">
              <a:off x="1372486" y="3793072"/>
              <a:ext cx="6146978" cy="2804667"/>
            </a:xfrm>
            <a:custGeom>
              <a:avLst/>
              <a:gdLst>
                <a:gd name="T0" fmla="*/ 5874 w 7875"/>
                <a:gd name="T1" fmla="*/ 1811 h 3594"/>
                <a:gd name="T2" fmla="*/ 7874 w 7875"/>
                <a:gd name="T3" fmla="*/ 0 h 3594"/>
                <a:gd name="T4" fmla="*/ 1969 w 7875"/>
                <a:gd name="T5" fmla="*/ 0 h 3594"/>
                <a:gd name="T6" fmla="*/ 0 w 7875"/>
                <a:gd name="T7" fmla="*/ 1811 h 3594"/>
                <a:gd name="T8" fmla="*/ 1969 w 7875"/>
                <a:gd name="T9" fmla="*/ 3593 h 3594"/>
                <a:gd name="T10" fmla="*/ 7874 w 7875"/>
                <a:gd name="T11" fmla="*/ 3593 h 3594"/>
                <a:gd name="T12" fmla="*/ 5874 w 7875"/>
                <a:gd name="T13" fmla="*/ 1811 h 3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75" h="3594">
                  <a:moveTo>
                    <a:pt x="5874" y="1811"/>
                  </a:moveTo>
                  <a:lnTo>
                    <a:pt x="7874" y="0"/>
                  </a:lnTo>
                  <a:lnTo>
                    <a:pt x="1969" y="0"/>
                  </a:lnTo>
                  <a:lnTo>
                    <a:pt x="0" y="1811"/>
                  </a:lnTo>
                  <a:lnTo>
                    <a:pt x="1969" y="3593"/>
                  </a:lnTo>
                  <a:lnTo>
                    <a:pt x="7874" y="3593"/>
                  </a:lnTo>
                  <a:lnTo>
                    <a:pt x="5874" y="1811"/>
                  </a:lnTo>
                </a:path>
              </a:pathLst>
            </a:custGeom>
            <a:solidFill>
              <a:srgbClr val="18BEBA"/>
            </a:solidFill>
            <a:ln>
              <a:solidFill>
                <a:srgbClr val="18BEBA"/>
              </a:solidFill>
            </a:ln>
            <a:effectLst/>
          </p:spPr>
          <p:txBody>
            <a:bodyPr wrap="none" anchor="ctr"/>
            <a:lstStyle/>
            <a:p>
              <a:endParaRPr lang="en-US" sz="2400">
                <a:latin typeface="+mn-ea"/>
              </a:endParaRPr>
            </a:p>
          </p:txBody>
        </p:sp>
        <p:grpSp>
          <p:nvGrpSpPr>
            <p:cNvPr id="16" name="Group 2"/>
            <p:cNvGrpSpPr>
              <a:grpSpLocks/>
            </p:cNvGrpSpPr>
            <p:nvPr/>
          </p:nvGrpSpPr>
          <p:grpSpPr bwMode="auto">
            <a:xfrm>
              <a:off x="3531959" y="4060393"/>
              <a:ext cx="1906518" cy="1888205"/>
              <a:chOff x="1569458" y="688424"/>
              <a:chExt cx="334962" cy="331788"/>
            </a:xfrm>
            <a:solidFill>
              <a:schemeClr val="bg1"/>
            </a:solidFill>
          </p:grpSpPr>
          <p:sp>
            <p:nvSpPr>
              <p:cNvPr id="17" name="Freeform 11"/>
              <p:cNvSpPr>
                <a:spLocks noChangeArrowheads="1"/>
              </p:cNvSpPr>
              <p:nvPr/>
            </p:nvSpPr>
            <p:spPr bwMode="auto">
              <a:xfrm>
                <a:off x="1587500" y="901699"/>
                <a:ext cx="42863" cy="77788"/>
              </a:xfrm>
              <a:custGeom>
                <a:avLst/>
                <a:gdLst>
                  <a:gd name="T0" fmla="*/ 0 w 118"/>
                  <a:gd name="T1" fmla="*/ 183 h 218"/>
                  <a:gd name="T2" fmla="*/ 25 w 118"/>
                  <a:gd name="T3" fmla="*/ 217 h 218"/>
                  <a:gd name="T4" fmla="*/ 84 w 118"/>
                  <a:gd name="T5" fmla="*/ 217 h 218"/>
                  <a:gd name="T6" fmla="*/ 117 w 118"/>
                  <a:gd name="T7" fmla="*/ 183 h 218"/>
                  <a:gd name="T8" fmla="*/ 117 w 118"/>
                  <a:gd name="T9" fmla="*/ 0 h 218"/>
                  <a:gd name="T10" fmla="*/ 17 w 118"/>
                  <a:gd name="T11" fmla="*/ 91 h 218"/>
                  <a:gd name="T12" fmla="*/ 0 w 118"/>
                  <a:gd name="T13" fmla="*/ 75 h 218"/>
                  <a:gd name="T14" fmla="*/ 0 w 118"/>
                  <a:gd name="T15" fmla="*/ 183 h 218"/>
                  <a:gd name="T16" fmla="*/ 0 w 118"/>
                  <a:gd name="T17" fmla="*/ 183 h 218"/>
                  <a:gd name="T18" fmla="*/ 0 w 118"/>
                  <a:gd name="T19" fmla="*/ 18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218">
                    <a:moveTo>
                      <a:pt x="0" y="183"/>
                    </a:moveTo>
                    <a:cubicBezTo>
                      <a:pt x="0" y="200"/>
                      <a:pt x="8" y="217"/>
                      <a:pt x="25" y="217"/>
                    </a:cubicBezTo>
                    <a:cubicBezTo>
                      <a:pt x="84" y="217"/>
                      <a:pt x="84" y="217"/>
                      <a:pt x="84" y="217"/>
                    </a:cubicBezTo>
                    <a:cubicBezTo>
                      <a:pt x="100" y="217"/>
                      <a:pt x="117" y="200"/>
                      <a:pt x="117" y="183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0" y="183"/>
                    </a:lnTo>
                    <a:close/>
                    <a:moveTo>
                      <a:pt x="0" y="183"/>
                    </a:moveTo>
                    <a:lnTo>
                      <a:pt x="0" y="18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  <p:sp>
            <p:nvSpPr>
              <p:cNvPr id="18" name="Freeform 12"/>
              <p:cNvSpPr>
                <a:spLocks noChangeArrowheads="1"/>
              </p:cNvSpPr>
              <p:nvPr/>
            </p:nvSpPr>
            <p:spPr bwMode="auto">
              <a:xfrm>
                <a:off x="1657350" y="858837"/>
                <a:ext cx="42863" cy="120650"/>
              </a:xfrm>
              <a:custGeom>
                <a:avLst/>
                <a:gdLst>
                  <a:gd name="T0" fmla="*/ 0 w 118"/>
                  <a:gd name="T1" fmla="*/ 301 h 336"/>
                  <a:gd name="T2" fmla="*/ 34 w 118"/>
                  <a:gd name="T3" fmla="*/ 335 h 336"/>
                  <a:gd name="T4" fmla="*/ 84 w 118"/>
                  <a:gd name="T5" fmla="*/ 335 h 336"/>
                  <a:gd name="T6" fmla="*/ 117 w 118"/>
                  <a:gd name="T7" fmla="*/ 301 h 336"/>
                  <a:gd name="T8" fmla="*/ 117 w 118"/>
                  <a:gd name="T9" fmla="*/ 76 h 336"/>
                  <a:gd name="T10" fmla="*/ 42 w 118"/>
                  <a:gd name="T11" fmla="*/ 0 h 336"/>
                  <a:gd name="T12" fmla="*/ 0 w 118"/>
                  <a:gd name="T13" fmla="*/ 42 h 336"/>
                  <a:gd name="T14" fmla="*/ 0 w 118"/>
                  <a:gd name="T15" fmla="*/ 301 h 336"/>
                  <a:gd name="T16" fmla="*/ 0 w 118"/>
                  <a:gd name="T17" fmla="*/ 301 h 336"/>
                  <a:gd name="T18" fmla="*/ 0 w 118"/>
                  <a:gd name="T19" fmla="*/ 301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336">
                    <a:moveTo>
                      <a:pt x="0" y="301"/>
                    </a:moveTo>
                    <a:cubicBezTo>
                      <a:pt x="0" y="318"/>
                      <a:pt x="17" y="335"/>
                      <a:pt x="34" y="335"/>
                    </a:cubicBezTo>
                    <a:cubicBezTo>
                      <a:pt x="84" y="335"/>
                      <a:pt x="84" y="335"/>
                      <a:pt x="84" y="335"/>
                    </a:cubicBezTo>
                    <a:cubicBezTo>
                      <a:pt x="101" y="335"/>
                      <a:pt x="117" y="318"/>
                      <a:pt x="117" y="301"/>
                    </a:cubicBezTo>
                    <a:cubicBezTo>
                      <a:pt x="117" y="76"/>
                      <a:pt x="117" y="76"/>
                      <a:pt x="117" y="7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301"/>
                    </a:lnTo>
                    <a:close/>
                    <a:moveTo>
                      <a:pt x="0" y="301"/>
                    </a:moveTo>
                    <a:lnTo>
                      <a:pt x="0" y="3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  <p:sp>
            <p:nvSpPr>
              <p:cNvPr id="19" name="Freeform 13"/>
              <p:cNvSpPr>
                <a:spLocks noChangeArrowheads="1"/>
              </p:cNvSpPr>
              <p:nvPr/>
            </p:nvSpPr>
            <p:spPr bwMode="auto">
              <a:xfrm>
                <a:off x="1727200" y="858837"/>
                <a:ext cx="42863" cy="120650"/>
              </a:xfrm>
              <a:custGeom>
                <a:avLst/>
                <a:gdLst>
                  <a:gd name="T0" fmla="*/ 92 w 118"/>
                  <a:gd name="T1" fmla="*/ 335 h 336"/>
                  <a:gd name="T2" fmla="*/ 117 w 118"/>
                  <a:gd name="T3" fmla="*/ 301 h 336"/>
                  <a:gd name="T4" fmla="*/ 117 w 118"/>
                  <a:gd name="T5" fmla="*/ 0 h 336"/>
                  <a:gd name="T6" fmla="*/ 0 w 118"/>
                  <a:gd name="T7" fmla="*/ 118 h 336"/>
                  <a:gd name="T8" fmla="*/ 0 w 118"/>
                  <a:gd name="T9" fmla="*/ 301 h 336"/>
                  <a:gd name="T10" fmla="*/ 33 w 118"/>
                  <a:gd name="T11" fmla="*/ 335 h 336"/>
                  <a:gd name="T12" fmla="*/ 92 w 118"/>
                  <a:gd name="T13" fmla="*/ 335 h 336"/>
                  <a:gd name="T14" fmla="*/ 92 w 118"/>
                  <a:gd name="T15" fmla="*/ 335 h 336"/>
                  <a:gd name="T16" fmla="*/ 92 w 118"/>
                  <a:gd name="T17" fmla="*/ 335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336">
                    <a:moveTo>
                      <a:pt x="92" y="335"/>
                    </a:moveTo>
                    <a:cubicBezTo>
                      <a:pt x="108" y="335"/>
                      <a:pt x="117" y="318"/>
                      <a:pt x="117" y="301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301"/>
                      <a:pt x="0" y="301"/>
                      <a:pt x="0" y="301"/>
                    </a:cubicBezTo>
                    <a:cubicBezTo>
                      <a:pt x="0" y="318"/>
                      <a:pt x="16" y="335"/>
                      <a:pt x="33" y="335"/>
                    </a:cubicBezTo>
                    <a:lnTo>
                      <a:pt x="92" y="335"/>
                    </a:lnTo>
                    <a:close/>
                    <a:moveTo>
                      <a:pt x="92" y="335"/>
                    </a:moveTo>
                    <a:lnTo>
                      <a:pt x="92" y="33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  <p:sp>
            <p:nvSpPr>
              <p:cNvPr id="20" name="Freeform 14"/>
              <p:cNvSpPr>
                <a:spLocks noChangeArrowheads="1"/>
              </p:cNvSpPr>
              <p:nvPr/>
            </p:nvSpPr>
            <p:spPr bwMode="auto">
              <a:xfrm>
                <a:off x="1795463" y="817562"/>
                <a:ext cx="46037" cy="163512"/>
              </a:xfrm>
              <a:custGeom>
                <a:avLst/>
                <a:gdLst>
                  <a:gd name="T0" fmla="*/ 0 w 126"/>
                  <a:gd name="T1" fmla="*/ 41 h 452"/>
                  <a:gd name="T2" fmla="*/ 0 w 126"/>
                  <a:gd name="T3" fmla="*/ 417 h 452"/>
                  <a:gd name="T4" fmla="*/ 33 w 126"/>
                  <a:gd name="T5" fmla="*/ 451 h 452"/>
                  <a:gd name="T6" fmla="*/ 92 w 126"/>
                  <a:gd name="T7" fmla="*/ 451 h 452"/>
                  <a:gd name="T8" fmla="*/ 125 w 126"/>
                  <a:gd name="T9" fmla="*/ 417 h 452"/>
                  <a:gd name="T10" fmla="*/ 125 w 126"/>
                  <a:gd name="T11" fmla="*/ 66 h 452"/>
                  <a:gd name="T12" fmla="*/ 50 w 126"/>
                  <a:gd name="T13" fmla="*/ 0 h 452"/>
                  <a:gd name="T14" fmla="*/ 0 w 126"/>
                  <a:gd name="T15" fmla="*/ 41 h 452"/>
                  <a:gd name="T16" fmla="*/ 0 w 126"/>
                  <a:gd name="T17" fmla="*/ 41 h 452"/>
                  <a:gd name="T18" fmla="*/ 0 w 126"/>
                  <a:gd name="T19" fmla="*/ 41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" h="452">
                    <a:moveTo>
                      <a:pt x="0" y="41"/>
                    </a:moveTo>
                    <a:cubicBezTo>
                      <a:pt x="0" y="417"/>
                      <a:pt x="0" y="417"/>
                      <a:pt x="0" y="417"/>
                    </a:cubicBezTo>
                    <a:cubicBezTo>
                      <a:pt x="0" y="434"/>
                      <a:pt x="17" y="451"/>
                      <a:pt x="33" y="451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109" y="451"/>
                      <a:pt x="125" y="434"/>
                      <a:pt x="125" y="417"/>
                    </a:cubicBezTo>
                    <a:cubicBezTo>
                      <a:pt x="125" y="66"/>
                      <a:pt x="125" y="66"/>
                      <a:pt x="125" y="66"/>
                    </a:cubicBezTo>
                    <a:cubicBezTo>
                      <a:pt x="50" y="0"/>
                      <a:pt x="50" y="0"/>
                      <a:pt x="50" y="0"/>
                    </a:cubicBezTo>
                    <a:lnTo>
                      <a:pt x="0" y="41"/>
                    </a:lnTo>
                    <a:close/>
                    <a:moveTo>
                      <a:pt x="0" y="41"/>
                    </a:move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  <p:sp>
            <p:nvSpPr>
              <p:cNvPr id="21" name="Freeform 15"/>
              <p:cNvSpPr>
                <a:spLocks noChangeArrowheads="1"/>
              </p:cNvSpPr>
              <p:nvPr/>
            </p:nvSpPr>
            <p:spPr bwMode="auto">
              <a:xfrm>
                <a:off x="1576388" y="744537"/>
                <a:ext cx="261937" cy="163512"/>
              </a:xfrm>
              <a:custGeom>
                <a:avLst/>
                <a:gdLst>
                  <a:gd name="T0" fmla="*/ 234 w 728"/>
                  <a:gd name="T1" fmla="*/ 284 h 452"/>
                  <a:gd name="T2" fmla="*/ 292 w 728"/>
                  <a:gd name="T3" fmla="*/ 284 h 452"/>
                  <a:gd name="T4" fmla="*/ 359 w 728"/>
                  <a:gd name="T5" fmla="*/ 351 h 452"/>
                  <a:gd name="T6" fmla="*/ 401 w 728"/>
                  <a:gd name="T7" fmla="*/ 368 h 452"/>
                  <a:gd name="T8" fmla="*/ 434 w 728"/>
                  <a:gd name="T9" fmla="*/ 351 h 452"/>
                  <a:gd name="T10" fmla="*/ 660 w 728"/>
                  <a:gd name="T11" fmla="*/ 134 h 452"/>
                  <a:gd name="T12" fmla="*/ 694 w 728"/>
                  <a:gd name="T13" fmla="*/ 167 h 452"/>
                  <a:gd name="T14" fmla="*/ 710 w 728"/>
                  <a:gd name="T15" fmla="*/ 175 h 452"/>
                  <a:gd name="T16" fmla="*/ 727 w 728"/>
                  <a:gd name="T17" fmla="*/ 159 h 452"/>
                  <a:gd name="T18" fmla="*/ 727 w 728"/>
                  <a:gd name="T19" fmla="*/ 33 h 452"/>
                  <a:gd name="T20" fmla="*/ 719 w 728"/>
                  <a:gd name="T21" fmla="*/ 8 h 452"/>
                  <a:gd name="T22" fmla="*/ 694 w 728"/>
                  <a:gd name="T23" fmla="*/ 0 h 452"/>
                  <a:gd name="T24" fmla="*/ 568 w 728"/>
                  <a:gd name="T25" fmla="*/ 0 h 452"/>
                  <a:gd name="T26" fmla="*/ 551 w 728"/>
                  <a:gd name="T27" fmla="*/ 8 h 452"/>
                  <a:gd name="T28" fmla="*/ 551 w 728"/>
                  <a:gd name="T29" fmla="*/ 33 h 452"/>
                  <a:gd name="T30" fmla="*/ 585 w 728"/>
                  <a:gd name="T31" fmla="*/ 58 h 452"/>
                  <a:gd name="T32" fmla="*/ 426 w 728"/>
                  <a:gd name="T33" fmla="*/ 217 h 452"/>
                  <a:gd name="T34" fmla="*/ 401 w 728"/>
                  <a:gd name="T35" fmla="*/ 225 h 452"/>
                  <a:gd name="T36" fmla="*/ 368 w 728"/>
                  <a:gd name="T37" fmla="*/ 217 h 452"/>
                  <a:gd name="T38" fmla="*/ 292 w 728"/>
                  <a:gd name="T39" fmla="*/ 142 h 452"/>
                  <a:gd name="T40" fmla="*/ 234 w 728"/>
                  <a:gd name="T41" fmla="*/ 142 h 452"/>
                  <a:gd name="T42" fmla="*/ 8 w 728"/>
                  <a:gd name="T43" fmla="*/ 359 h 452"/>
                  <a:gd name="T44" fmla="*/ 0 w 728"/>
                  <a:gd name="T45" fmla="*/ 393 h 452"/>
                  <a:gd name="T46" fmla="*/ 8 w 728"/>
                  <a:gd name="T47" fmla="*/ 426 h 452"/>
                  <a:gd name="T48" fmla="*/ 25 w 728"/>
                  <a:gd name="T49" fmla="*/ 435 h 452"/>
                  <a:gd name="T50" fmla="*/ 83 w 728"/>
                  <a:gd name="T51" fmla="*/ 435 h 452"/>
                  <a:gd name="T52" fmla="*/ 234 w 728"/>
                  <a:gd name="T53" fmla="*/ 284 h 452"/>
                  <a:gd name="T54" fmla="*/ 234 w 728"/>
                  <a:gd name="T55" fmla="*/ 284 h 452"/>
                  <a:gd name="T56" fmla="*/ 234 w 728"/>
                  <a:gd name="T57" fmla="*/ 284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28" h="452">
                    <a:moveTo>
                      <a:pt x="234" y="284"/>
                    </a:moveTo>
                    <a:cubicBezTo>
                      <a:pt x="250" y="267"/>
                      <a:pt x="276" y="267"/>
                      <a:pt x="292" y="284"/>
                    </a:cubicBezTo>
                    <a:cubicBezTo>
                      <a:pt x="359" y="351"/>
                      <a:pt x="359" y="351"/>
                      <a:pt x="359" y="351"/>
                    </a:cubicBezTo>
                    <a:cubicBezTo>
                      <a:pt x="376" y="368"/>
                      <a:pt x="384" y="368"/>
                      <a:pt x="401" y="368"/>
                    </a:cubicBezTo>
                    <a:cubicBezTo>
                      <a:pt x="418" y="368"/>
                      <a:pt x="426" y="368"/>
                      <a:pt x="434" y="351"/>
                    </a:cubicBezTo>
                    <a:cubicBezTo>
                      <a:pt x="660" y="134"/>
                      <a:pt x="660" y="134"/>
                      <a:pt x="660" y="134"/>
                    </a:cubicBezTo>
                    <a:cubicBezTo>
                      <a:pt x="694" y="167"/>
                      <a:pt x="694" y="167"/>
                      <a:pt x="694" y="167"/>
                    </a:cubicBezTo>
                    <a:cubicBezTo>
                      <a:pt x="702" y="175"/>
                      <a:pt x="710" y="175"/>
                      <a:pt x="710" y="175"/>
                    </a:cubicBezTo>
                    <a:cubicBezTo>
                      <a:pt x="719" y="175"/>
                      <a:pt x="727" y="167"/>
                      <a:pt x="727" y="159"/>
                    </a:cubicBezTo>
                    <a:cubicBezTo>
                      <a:pt x="727" y="33"/>
                      <a:pt x="727" y="33"/>
                      <a:pt x="727" y="33"/>
                    </a:cubicBezTo>
                    <a:cubicBezTo>
                      <a:pt x="727" y="25"/>
                      <a:pt x="727" y="16"/>
                      <a:pt x="719" y="8"/>
                    </a:cubicBezTo>
                    <a:cubicBezTo>
                      <a:pt x="710" y="0"/>
                      <a:pt x="702" y="0"/>
                      <a:pt x="694" y="0"/>
                    </a:cubicBezTo>
                    <a:cubicBezTo>
                      <a:pt x="568" y="0"/>
                      <a:pt x="568" y="0"/>
                      <a:pt x="568" y="0"/>
                    </a:cubicBezTo>
                    <a:cubicBezTo>
                      <a:pt x="560" y="0"/>
                      <a:pt x="551" y="0"/>
                      <a:pt x="551" y="8"/>
                    </a:cubicBezTo>
                    <a:cubicBezTo>
                      <a:pt x="543" y="16"/>
                      <a:pt x="551" y="25"/>
                      <a:pt x="551" y="33"/>
                    </a:cubicBezTo>
                    <a:cubicBezTo>
                      <a:pt x="585" y="58"/>
                      <a:pt x="585" y="58"/>
                      <a:pt x="585" y="58"/>
                    </a:cubicBezTo>
                    <a:cubicBezTo>
                      <a:pt x="426" y="217"/>
                      <a:pt x="426" y="217"/>
                      <a:pt x="426" y="217"/>
                    </a:cubicBezTo>
                    <a:cubicBezTo>
                      <a:pt x="426" y="225"/>
                      <a:pt x="409" y="225"/>
                      <a:pt x="401" y="225"/>
                    </a:cubicBezTo>
                    <a:cubicBezTo>
                      <a:pt x="393" y="225"/>
                      <a:pt x="376" y="225"/>
                      <a:pt x="368" y="217"/>
                    </a:cubicBezTo>
                    <a:cubicBezTo>
                      <a:pt x="292" y="142"/>
                      <a:pt x="292" y="142"/>
                      <a:pt x="292" y="142"/>
                    </a:cubicBezTo>
                    <a:cubicBezTo>
                      <a:pt x="276" y="125"/>
                      <a:pt x="250" y="125"/>
                      <a:pt x="234" y="142"/>
                    </a:cubicBezTo>
                    <a:cubicBezTo>
                      <a:pt x="8" y="359"/>
                      <a:pt x="8" y="359"/>
                      <a:pt x="8" y="359"/>
                    </a:cubicBezTo>
                    <a:cubicBezTo>
                      <a:pt x="0" y="368"/>
                      <a:pt x="0" y="384"/>
                      <a:pt x="0" y="393"/>
                    </a:cubicBezTo>
                    <a:cubicBezTo>
                      <a:pt x="0" y="410"/>
                      <a:pt x="0" y="418"/>
                      <a:pt x="8" y="426"/>
                    </a:cubicBezTo>
                    <a:cubicBezTo>
                      <a:pt x="25" y="435"/>
                      <a:pt x="25" y="435"/>
                      <a:pt x="25" y="435"/>
                    </a:cubicBezTo>
                    <a:cubicBezTo>
                      <a:pt x="41" y="451"/>
                      <a:pt x="67" y="451"/>
                      <a:pt x="83" y="435"/>
                    </a:cubicBezTo>
                    <a:lnTo>
                      <a:pt x="234" y="284"/>
                    </a:lnTo>
                    <a:close/>
                    <a:moveTo>
                      <a:pt x="234" y="284"/>
                    </a:moveTo>
                    <a:lnTo>
                      <a:pt x="234" y="28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  <p:sp>
            <p:nvSpPr>
              <p:cNvPr id="22" name="Freeform 16"/>
              <p:cNvSpPr>
                <a:spLocks noChangeArrowheads="1"/>
              </p:cNvSpPr>
              <p:nvPr/>
            </p:nvSpPr>
            <p:spPr bwMode="auto">
              <a:xfrm>
                <a:off x="1569458" y="688424"/>
                <a:ext cx="334962" cy="331788"/>
              </a:xfrm>
              <a:custGeom>
                <a:avLst/>
                <a:gdLst>
                  <a:gd name="T0" fmla="*/ 887 w 929"/>
                  <a:gd name="T1" fmla="*/ 0 h 921"/>
                  <a:gd name="T2" fmla="*/ 836 w 929"/>
                  <a:gd name="T3" fmla="*/ 50 h 921"/>
                  <a:gd name="T4" fmla="*/ 836 w 929"/>
                  <a:gd name="T5" fmla="*/ 837 h 921"/>
                  <a:gd name="T6" fmla="*/ 51 w 929"/>
                  <a:gd name="T7" fmla="*/ 837 h 921"/>
                  <a:gd name="T8" fmla="*/ 0 w 929"/>
                  <a:gd name="T9" fmla="*/ 878 h 921"/>
                  <a:gd name="T10" fmla="*/ 51 w 929"/>
                  <a:gd name="T11" fmla="*/ 920 h 921"/>
                  <a:gd name="T12" fmla="*/ 887 w 929"/>
                  <a:gd name="T13" fmla="*/ 920 h 921"/>
                  <a:gd name="T14" fmla="*/ 928 w 929"/>
                  <a:gd name="T15" fmla="*/ 878 h 921"/>
                  <a:gd name="T16" fmla="*/ 928 w 929"/>
                  <a:gd name="T17" fmla="*/ 50 h 921"/>
                  <a:gd name="T18" fmla="*/ 887 w 929"/>
                  <a:gd name="T19" fmla="*/ 0 h 921"/>
                  <a:gd name="T20" fmla="*/ 887 w 929"/>
                  <a:gd name="T21" fmla="*/ 0 h 921"/>
                  <a:gd name="T22" fmla="*/ 887 w 929"/>
                  <a:gd name="T23" fmla="*/ 0 h 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29" h="921">
                    <a:moveTo>
                      <a:pt x="887" y="0"/>
                    </a:moveTo>
                    <a:cubicBezTo>
                      <a:pt x="862" y="0"/>
                      <a:pt x="836" y="26"/>
                      <a:pt x="836" y="50"/>
                    </a:cubicBezTo>
                    <a:cubicBezTo>
                      <a:pt x="836" y="837"/>
                      <a:pt x="836" y="837"/>
                      <a:pt x="836" y="837"/>
                    </a:cubicBezTo>
                    <a:cubicBezTo>
                      <a:pt x="51" y="837"/>
                      <a:pt x="51" y="837"/>
                      <a:pt x="51" y="837"/>
                    </a:cubicBezTo>
                    <a:cubicBezTo>
                      <a:pt x="26" y="837"/>
                      <a:pt x="0" y="853"/>
                      <a:pt x="0" y="878"/>
                    </a:cubicBezTo>
                    <a:cubicBezTo>
                      <a:pt x="0" y="903"/>
                      <a:pt x="26" y="920"/>
                      <a:pt x="51" y="920"/>
                    </a:cubicBezTo>
                    <a:cubicBezTo>
                      <a:pt x="887" y="920"/>
                      <a:pt x="887" y="920"/>
                      <a:pt x="887" y="920"/>
                    </a:cubicBezTo>
                    <a:cubicBezTo>
                      <a:pt x="912" y="920"/>
                      <a:pt x="928" y="903"/>
                      <a:pt x="928" y="878"/>
                    </a:cubicBezTo>
                    <a:cubicBezTo>
                      <a:pt x="928" y="50"/>
                      <a:pt x="928" y="50"/>
                      <a:pt x="928" y="50"/>
                    </a:cubicBezTo>
                    <a:cubicBezTo>
                      <a:pt x="928" y="26"/>
                      <a:pt x="903" y="0"/>
                      <a:pt x="887" y="0"/>
                    </a:cubicBezTo>
                    <a:close/>
                    <a:moveTo>
                      <a:pt x="887" y="0"/>
                    </a:moveTo>
                    <a:lnTo>
                      <a:pt x="887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</p:grpSp>
      </p:grpSp>
      <p:sp>
        <p:nvSpPr>
          <p:cNvPr id="23" name="矩形 22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MH_SubTitle_2"/>
          <p:cNvSpPr txBox="1"/>
          <p:nvPr>
            <p:custDataLst>
              <p:tags r:id="rId1"/>
            </p:custDataLst>
          </p:nvPr>
        </p:nvSpPr>
        <p:spPr>
          <a:xfrm>
            <a:off x="-10795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参考资料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9"/>
    </mc:Choice>
    <mc:Fallback xmlns="">
      <p:transition spd="slow" advTm="2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目录</a:t>
            </a: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5148634" y="1296020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20000"/>
              </a:lnSpc>
              <a:defRPr/>
            </a:pPr>
            <a:r>
              <a:rPr lang="en-US" altLang="zh-CN" sz="2000" b="1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 </a:t>
            </a:r>
            <a:r>
              <a:rPr lang="zh-CN" altLang="en-US" sz="2000" b="1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介绍</a:t>
            </a:r>
            <a:endParaRPr lang="en-US" altLang="zh-CN" sz="2000" b="1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endParaRPr lang="en-US" altLang="zh-CN" sz="2000" b="1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关键技术与实践难点</a:t>
            </a: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AutoNum type="arabicPlain" startAt="3"/>
              <a:defRPr/>
            </a:pP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endParaRPr lang="zh-CN" altLang="en-US" sz="200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endParaRPr lang="da-DK" altLang="zh-CN" sz="2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561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3020747" y="1218044"/>
            <a:ext cx="2623449" cy="2786281"/>
            <a:chOff x="4516955" y="1649312"/>
            <a:chExt cx="3553454" cy="3791975"/>
          </a:xfrm>
        </p:grpSpPr>
        <p:sp>
          <p:nvSpPr>
            <p:cNvPr id="3" name="Freeform 414"/>
            <p:cNvSpPr>
              <a:spLocks noEditPoints="1"/>
            </p:cNvSpPr>
            <p:nvPr/>
          </p:nvSpPr>
          <p:spPr bwMode="auto">
            <a:xfrm>
              <a:off x="4516955" y="2019261"/>
              <a:ext cx="3159167" cy="3168902"/>
            </a:xfrm>
            <a:custGeom>
              <a:avLst/>
              <a:gdLst>
                <a:gd name="T0" fmla="*/ 137 w 274"/>
                <a:gd name="T1" fmla="*/ 0 h 274"/>
                <a:gd name="T2" fmla="*/ 0 w 274"/>
                <a:gd name="T3" fmla="*/ 137 h 274"/>
                <a:gd name="T4" fmla="*/ 137 w 274"/>
                <a:gd name="T5" fmla="*/ 274 h 274"/>
                <a:gd name="T6" fmla="*/ 274 w 274"/>
                <a:gd name="T7" fmla="*/ 137 h 274"/>
                <a:gd name="T8" fmla="*/ 137 w 274"/>
                <a:gd name="T9" fmla="*/ 0 h 274"/>
                <a:gd name="T10" fmla="*/ 137 w 274"/>
                <a:gd name="T11" fmla="*/ 239 h 274"/>
                <a:gd name="T12" fmla="*/ 34 w 274"/>
                <a:gd name="T13" fmla="*/ 137 h 274"/>
                <a:gd name="T14" fmla="*/ 137 w 274"/>
                <a:gd name="T15" fmla="*/ 34 h 274"/>
                <a:gd name="T16" fmla="*/ 240 w 274"/>
                <a:gd name="T17" fmla="*/ 137 h 274"/>
                <a:gd name="T18" fmla="*/ 137 w 274"/>
                <a:gd name="T19" fmla="*/ 23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4" h="274">
                  <a:moveTo>
                    <a:pt x="137" y="0"/>
                  </a:moveTo>
                  <a:cubicBezTo>
                    <a:pt x="61" y="0"/>
                    <a:pt x="0" y="61"/>
                    <a:pt x="0" y="137"/>
                  </a:cubicBezTo>
                  <a:cubicBezTo>
                    <a:pt x="0" y="212"/>
                    <a:pt x="61" y="274"/>
                    <a:pt x="137" y="274"/>
                  </a:cubicBezTo>
                  <a:cubicBezTo>
                    <a:pt x="213" y="274"/>
                    <a:pt x="274" y="212"/>
                    <a:pt x="274" y="137"/>
                  </a:cubicBezTo>
                  <a:cubicBezTo>
                    <a:pt x="274" y="61"/>
                    <a:pt x="213" y="0"/>
                    <a:pt x="137" y="0"/>
                  </a:cubicBezTo>
                  <a:close/>
                  <a:moveTo>
                    <a:pt x="137" y="239"/>
                  </a:moveTo>
                  <a:cubicBezTo>
                    <a:pt x="80" y="239"/>
                    <a:pt x="34" y="193"/>
                    <a:pt x="34" y="137"/>
                  </a:cubicBezTo>
                  <a:cubicBezTo>
                    <a:pt x="34" y="80"/>
                    <a:pt x="80" y="34"/>
                    <a:pt x="137" y="34"/>
                  </a:cubicBezTo>
                  <a:cubicBezTo>
                    <a:pt x="194" y="34"/>
                    <a:pt x="240" y="80"/>
                    <a:pt x="240" y="137"/>
                  </a:cubicBezTo>
                  <a:cubicBezTo>
                    <a:pt x="240" y="193"/>
                    <a:pt x="194" y="239"/>
                    <a:pt x="137" y="239"/>
                  </a:cubicBez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416"/>
            <p:cNvSpPr>
              <a:spLocks/>
            </p:cNvSpPr>
            <p:nvPr/>
          </p:nvSpPr>
          <p:spPr bwMode="auto">
            <a:xfrm>
              <a:off x="5553785" y="4725728"/>
              <a:ext cx="545187" cy="598732"/>
            </a:xfrm>
            <a:custGeom>
              <a:avLst/>
              <a:gdLst>
                <a:gd name="T0" fmla="*/ 15 w 47"/>
                <a:gd name="T1" fmla="*/ 0 h 52"/>
                <a:gd name="T2" fmla="*/ 0 w 47"/>
                <a:gd name="T3" fmla="*/ 44 h 52"/>
                <a:gd name="T4" fmla="*/ 47 w 47"/>
                <a:gd name="T5" fmla="*/ 52 h 52"/>
                <a:gd name="T6" fmla="*/ 47 w 47"/>
                <a:gd name="T7" fmla="*/ 5 h 52"/>
                <a:gd name="T8" fmla="*/ 15 w 47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2">
                  <a:moveTo>
                    <a:pt x="15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15" y="49"/>
                    <a:pt x="31" y="52"/>
                    <a:pt x="47" y="52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36" y="5"/>
                    <a:pt x="25" y="3"/>
                    <a:pt x="15" y="0"/>
                  </a:cubicBez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417"/>
            <p:cNvSpPr>
              <a:spLocks/>
            </p:cNvSpPr>
            <p:nvPr/>
          </p:nvSpPr>
          <p:spPr bwMode="auto">
            <a:xfrm>
              <a:off x="5071878" y="1902435"/>
              <a:ext cx="793442" cy="754501"/>
            </a:xfrm>
            <a:custGeom>
              <a:avLst/>
              <a:gdLst>
                <a:gd name="T0" fmla="*/ 28 w 69"/>
                <a:gd name="T1" fmla="*/ 65 h 65"/>
                <a:gd name="T2" fmla="*/ 69 w 69"/>
                <a:gd name="T3" fmla="*/ 46 h 65"/>
                <a:gd name="T4" fmla="*/ 60 w 69"/>
                <a:gd name="T5" fmla="*/ 0 h 65"/>
                <a:gd name="T6" fmla="*/ 0 w 69"/>
                <a:gd name="T7" fmla="*/ 27 h 65"/>
                <a:gd name="T8" fmla="*/ 28 w 69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5">
                  <a:moveTo>
                    <a:pt x="28" y="65"/>
                  </a:moveTo>
                  <a:cubicBezTo>
                    <a:pt x="40" y="55"/>
                    <a:pt x="54" y="49"/>
                    <a:pt x="69" y="4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8" y="5"/>
                    <a:pt x="17" y="14"/>
                    <a:pt x="0" y="27"/>
                  </a:cubicBezTo>
                  <a:lnTo>
                    <a:pt x="28" y="65"/>
                  </a:ln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18"/>
            <p:cNvSpPr>
              <a:spLocks/>
            </p:cNvSpPr>
            <p:nvPr/>
          </p:nvSpPr>
          <p:spPr bwMode="auto">
            <a:xfrm>
              <a:off x="6537069" y="3265404"/>
              <a:ext cx="1533340" cy="2175883"/>
            </a:xfrm>
            <a:custGeom>
              <a:avLst/>
              <a:gdLst>
                <a:gd name="T0" fmla="*/ 65 w 133"/>
                <a:gd name="T1" fmla="*/ 29 h 188"/>
                <a:gd name="T2" fmla="*/ 0 w 133"/>
                <a:gd name="T3" fmla="*/ 124 h 188"/>
                <a:gd name="T4" fmla="*/ 26 w 133"/>
                <a:gd name="T5" fmla="*/ 188 h 188"/>
                <a:gd name="T6" fmla="*/ 133 w 133"/>
                <a:gd name="T7" fmla="*/ 29 h 188"/>
                <a:gd name="T8" fmla="*/ 131 w 133"/>
                <a:gd name="T9" fmla="*/ 0 h 188"/>
                <a:gd name="T10" fmla="*/ 63 w 133"/>
                <a:gd name="T11" fmla="*/ 12 h 188"/>
                <a:gd name="T12" fmla="*/ 65 w 133"/>
                <a:gd name="T13" fmla="*/ 2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188">
                  <a:moveTo>
                    <a:pt x="65" y="29"/>
                  </a:moveTo>
                  <a:cubicBezTo>
                    <a:pt x="65" y="72"/>
                    <a:pt x="38" y="109"/>
                    <a:pt x="0" y="124"/>
                  </a:cubicBezTo>
                  <a:cubicBezTo>
                    <a:pt x="26" y="188"/>
                    <a:pt x="26" y="188"/>
                    <a:pt x="26" y="188"/>
                  </a:cubicBezTo>
                  <a:cubicBezTo>
                    <a:pt x="89" y="162"/>
                    <a:pt x="133" y="101"/>
                    <a:pt x="133" y="29"/>
                  </a:cubicBezTo>
                  <a:cubicBezTo>
                    <a:pt x="133" y="19"/>
                    <a:pt x="132" y="10"/>
                    <a:pt x="131" y="0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4" y="17"/>
                    <a:pt x="65" y="23"/>
                    <a:pt x="65" y="29"/>
                  </a:cubicBez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" name="Freeform 420"/>
            <p:cNvSpPr>
              <a:spLocks/>
            </p:cNvSpPr>
            <p:nvPr/>
          </p:nvSpPr>
          <p:spPr bwMode="auto">
            <a:xfrm>
              <a:off x="6293682" y="1649312"/>
              <a:ext cx="1635562" cy="1504133"/>
            </a:xfrm>
            <a:custGeom>
              <a:avLst/>
              <a:gdLst>
                <a:gd name="T0" fmla="*/ 11 w 142"/>
                <a:gd name="T1" fmla="*/ 0 h 130"/>
                <a:gd name="T2" fmla="*/ 0 w 142"/>
                <a:gd name="T3" fmla="*/ 67 h 130"/>
                <a:gd name="T4" fmla="*/ 78 w 142"/>
                <a:gd name="T5" fmla="*/ 130 h 130"/>
                <a:gd name="T6" fmla="*/ 142 w 142"/>
                <a:gd name="T7" fmla="*/ 105 h 130"/>
                <a:gd name="T8" fmla="*/ 11 w 142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30">
                  <a:moveTo>
                    <a:pt x="11" y="0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36" y="73"/>
                    <a:pt x="65" y="98"/>
                    <a:pt x="78" y="130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20" y="50"/>
                    <a:pt x="71" y="10"/>
                    <a:pt x="11" y="0"/>
                  </a:cubicBez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943715" y="826636"/>
            <a:ext cx="2786309" cy="837695"/>
            <a:chOff x="6655890" y="1130073"/>
            <a:chExt cx="3774048" cy="1140057"/>
          </a:xfrm>
        </p:grpSpPr>
        <p:grpSp>
          <p:nvGrpSpPr>
            <p:cNvPr id="11" name="组合 10"/>
            <p:cNvGrpSpPr/>
            <p:nvPr/>
          </p:nvGrpSpPr>
          <p:grpSpPr>
            <a:xfrm>
              <a:off x="7789419" y="1130073"/>
              <a:ext cx="2640519" cy="649105"/>
              <a:chOff x="7860852" y="1152157"/>
              <a:chExt cx="4314929" cy="649105"/>
            </a:xfrm>
          </p:grpSpPr>
          <p:sp>
            <p:nvSpPr>
              <p:cNvPr id="13" name="文本框 32"/>
              <p:cNvSpPr txBox="1"/>
              <p:nvPr/>
            </p:nvSpPr>
            <p:spPr>
              <a:xfrm>
                <a:off x="7860852" y="1152157"/>
                <a:ext cx="2580249" cy="397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讨论选题</a:t>
                </a:r>
              </a:p>
            </p:txBody>
          </p:sp>
          <p:sp>
            <p:nvSpPr>
              <p:cNvPr id="14" name="矩形 1"/>
              <p:cNvSpPr>
                <a:spLocks noChangeArrowheads="1"/>
              </p:cNvSpPr>
              <p:nvPr/>
            </p:nvSpPr>
            <p:spPr bwMode="auto">
              <a:xfrm>
                <a:off x="7874298" y="1466169"/>
                <a:ext cx="4301483" cy="335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小组进行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任意多边形 11"/>
            <p:cNvSpPr/>
            <p:nvPr/>
          </p:nvSpPr>
          <p:spPr>
            <a:xfrm>
              <a:off x="6655890" y="1449859"/>
              <a:ext cx="1075765" cy="820271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5765" h="820271">
                  <a:moveTo>
                    <a:pt x="0" y="820271"/>
                  </a:moveTo>
                  <a:lnTo>
                    <a:pt x="389965" y="0"/>
                  </a:lnTo>
                  <a:lnTo>
                    <a:pt x="1075765" y="0"/>
                  </a:lnTo>
                  <a:lnTo>
                    <a:pt x="1075765" y="13447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666365" y="3703877"/>
            <a:ext cx="2633429" cy="948386"/>
            <a:chOff x="6280220" y="5045836"/>
            <a:chExt cx="3566972" cy="1290700"/>
          </a:xfrm>
        </p:grpSpPr>
        <p:sp>
          <p:nvSpPr>
            <p:cNvPr id="26" name="任意多边形 25"/>
            <p:cNvSpPr/>
            <p:nvPr/>
          </p:nvSpPr>
          <p:spPr>
            <a:xfrm>
              <a:off x="6280220" y="5045836"/>
              <a:ext cx="860611" cy="820270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  <a:gd name="connsiteX0" fmla="*/ 0 w 981636"/>
                <a:gd name="connsiteY0" fmla="*/ 497542 h 497542"/>
                <a:gd name="connsiteX1" fmla="*/ 295836 w 981636"/>
                <a:gd name="connsiteY1" fmla="*/ 0 h 497542"/>
                <a:gd name="connsiteX2" fmla="*/ 981636 w 981636"/>
                <a:gd name="connsiteY2" fmla="*/ 0 h 497542"/>
                <a:gd name="connsiteX3" fmla="*/ 981636 w 981636"/>
                <a:gd name="connsiteY3" fmla="*/ 13447 h 497542"/>
                <a:gd name="connsiteX0" fmla="*/ 0 w 1116106"/>
                <a:gd name="connsiteY0" fmla="*/ 578224 h 578224"/>
                <a:gd name="connsiteX1" fmla="*/ 430306 w 1116106"/>
                <a:gd name="connsiteY1" fmla="*/ 0 h 578224"/>
                <a:gd name="connsiteX2" fmla="*/ 1116106 w 1116106"/>
                <a:gd name="connsiteY2" fmla="*/ 0 h 578224"/>
                <a:gd name="connsiteX3" fmla="*/ 1116106 w 1116106"/>
                <a:gd name="connsiteY3" fmla="*/ 13447 h 578224"/>
                <a:gd name="connsiteX0" fmla="*/ 0 w 1196788"/>
                <a:gd name="connsiteY0" fmla="*/ 430306 h 430306"/>
                <a:gd name="connsiteX1" fmla="*/ 510988 w 1196788"/>
                <a:gd name="connsiteY1" fmla="*/ 0 h 430306"/>
                <a:gd name="connsiteX2" fmla="*/ 1196788 w 1196788"/>
                <a:gd name="connsiteY2" fmla="*/ 0 h 430306"/>
                <a:gd name="connsiteX3" fmla="*/ 1196788 w 1196788"/>
                <a:gd name="connsiteY3" fmla="*/ 13447 h 430306"/>
                <a:gd name="connsiteX0" fmla="*/ 0 w 1196788"/>
                <a:gd name="connsiteY0" fmla="*/ 497541 h 497541"/>
                <a:gd name="connsiteX1" fmla="*/ 510988 w 1196788"/>
                <a:gd name="connsiteY1" fmla="*/ 0 h 497541"/>
                <a:gd name="connsiteX2" fmla="*/ 1196788 w 1196788"/>
                <a:gd name="connsiteY2" fmla="*/ 0 h 497541"/>
                <a:gd name="connsiteX3" fmla="*/ 1196788 w 1196788"/>
                <a:gd name="connsiteY3" fmla="*/ 13447 h 497541"/>
                <a:gd name="connsiteX0" fmla="*/ 0 w 1089211"/>
                <a:gd name="connsiteY0" fmla="*/ 0 h 322729"/>
                <a:gd name="connsiteX1" fmla="*/ 403411 w 1089211"/>
                <a:gd name="connsiteY1" fmla="*/ 309282 h 322729"/>
                <a:gd name="connsiteX2" fmla="*/ 1089211 w 1089211"/>
                <a:gd name="connsiteY2" fmla="*/ 309282 h 322729"/>
                <a:gd name="connsiteX3" fmla="*/ 1089211 w 1089211"/>
                <a:gd name="connsiteY3" fmla="*/ 322729 h 322729"/>
                <a:gd name="connsiteX0" fmla="*/ 0 w 860611"/>
                <a:gd name="connsiteY0" fmla="*/ 0 h 820270"/>
                <a:gd name="connsiteX1" fmla="*/ 174811 w 860611"/>
                <a:gd name="connsiteY1" fmla="*/ 806823 h 820270"/>
                <a:gd name="connsiteX2" fmla="*/ 860611 w 860611"/>
                <a:gd name="connsiteY2" fmla="*/ 806823 h 820270"/>
                <a:gd name="connsiteX3" fmla="*/ 860611 w 860611"/>
                <a:gd name="connsiteY3" fmla="*/ 82027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0611" h="820270">
                  <a:moveTo>
                    <a:pt x="0" y="0"/>
                  </a:moveTo>
                  <a:lnTo>
                    <a:pt x="174811" y="806823"/>
                  </a:lnTo>
                  <a:lnTo>
                    <a:pt x="860611" y="806823"/>
                  </a:lnTo>
                  <a:lnTo>
                    <a:pt x="860611" y="820270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7178998" y="5513269"/>
              <a:ext cx="2668194" cy="823267"/>
              <a:chOff x="7860852" y="1089543"/>
              <a:chExt cx="4360154" cy="823267"/>
            </a:xfrm>
          </p:grpSpPr>
          <p:sp>
            <p:nvSpPr>
              <p:cNvPr id="28" name="文本框 62"/>
              <p:cNvSpPr txBox="1"/>
              <p:nvPr/>
            </p:nvSpPr>
            <p:spPr>
              <a:xfrm>
                <a:off x="7860852" y="1089543"/>
                <a:ext cx="2580249" cy="397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游戏制作</a:t>
                </a:r>
              </a:p>
            </p:txBody>
          </p:sp>
          <p:sp>
            <p:nvSpPr>
              <p:cNvPr id="29" name="矩形 1"/>
              <p:cNvSpPr>
                <a:spLocks noChangeArrowheads="1"/>
              </p:cNvSpPr>
              <p:nvPr/>
            </p:nvSpPr>
            <p:spPr bwMode="auto">
              <a:xfrm>
                <a:off x="7874301" y="1368283"/>
                <a:ext cx="4346705" cy="544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小组共同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游戏测试审核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714319" y="3279189"/>
            <a:ext cx="2756174" cy="637169"/>
            <a:chOff x="927184" y="4467863"/>
            <a:chExt cx="3733230" cy="867151"/>
          </a:xfrm>
        </p:grpSpPr>
        <p:grpSp>
          <p:nvGrpSpPr>
            <p:cNvPr id="31" name="组合 30"/>
            <p:cNvGrpSpPr/>
            <p:nvPr/>
          </p:nvGrpSpPr>
          <p:grpSpPr>
            <a:xfrm>
              <a:off x="927184" y="4721181"/>
              <a:ext cx="2547542" cy="613833"/>
              <a:chOff x="556968" y="1471874"/>
              <a:chExt cx="4037696" cy="613833"/>
            </a:xfrm>
          </p:grpSpPr>
          <p:sp>
            <p:nvSpPr>
              <p:cNvPr id="33" name="文本框 35"/>
              <p:cNvSpPr txBox="1"/>
              <p:nvPr/>
            </p:nvSpPr>
            <p:spPr>
              <a:xfrm>
                <a:off x="1445155" y="1471874"/>
                <a:ext cx="3149509" cy="397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pPr algn="r"/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马易安</a:t>
                </a:r>
              </a:p>
            </p:txBody>
          </p:sp>
          <p:sp>
            <p:nvSpPr>
              <p:cNvPr id="34" name="矩形 1"/>
              <p:cNvSpPr>
                <a:spLocks noChangeArrowheads="1"/>
              </p:cNvSpPr>
              <p:nvPr/>
            </p:nvSpPr>
            <p:spPr bwMode="auto">
              <a:xfrm>
                <a:off x="556968" y="1750614"/>
                <a:ext cx="4037696" cy="335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任意多边形 31"/>
            <p:cNvSpPr/>
            <p:nvPr/>
          </p:nvSpPr>
          <p:spPr>
            <a:xfrm flipH="1">
              <a:off x="3450179" y="4467863"/>
              <a:ext cx="1210235" cy="524435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  <a:gd name="connsiteX0" fmla="*/ 0 w 981636"/>
                <a:gd name="connsiteY0" fmla="*/ 497542 h 497542"/>
                <a:gd name="connsiteX1" fmla="*/ 295836 w 981636"/>
                <a:gd name="connsiteY1" fmla="*/ 0 h 497542"/>
                <a:gd name="connsiteX2" fmla="*/ 981636 w 981636"/>
                <a:gd name="connsiteY2" fmla="*/ 0 h 497542"/>
                <a:gd name="connsiteX3" fmla="*/ 981636 w 981636"/>
                <a:gd name="connsiteY3" fmla="*/ 13447 h 497542"/>
                <a:gd name="connsiteX0" fmla="*/ 0 w 1116106"/>
                <a:gd name="connsiteY0" fmla="*/ 578224 h 578224"/>
                <a:gd name="connsiteX1" fmla="*/ 430306 w 1116106"/>
                <a:gd name="connsiteY1" fmla="*/ 0 h 578224"/>
                <a:gd name="connsiteX2" fmla="*/ 1116106 w 1116106"/>
                <a:gd name="connsiteY2" fmla="*/ 0 h 578224"/>
                <a:gd name="connsiteX3" fmla="*/ 1116106 w 1116106"/>
                <a:gd name="connsiteY3" fmla="*/ 13447 h 578224"/>
                <a:gd name="connsiteX0" fmla="*/ 0 w 1196788"/>
                <a:gd name="connsiteY0" fmla="*/ 430306 h 430306"/>
                <a:gd name="connsiteX1" fmla="*/ 510988 w 1196788"/>
                <a:gd name="connsiteY1" fmla="*/ 0 h 430306"/>
                <a:gd name="connsiteX2" fmla="*/ 1196788 w 1196788"/>
                <a:gd name="connsiteY2" fmla="*/ 0 h 430306"/>
                <a:gd name="connsiteX3" fmla="*/ 1196788 w 1196788"/>
                <a:gd name="connsiteY3" fmla="*/ 13447 h 430306"/>
                <a:gd name="connsiteX0" fmla="*/ 0 w 1196788"/>
                <a:gd name="connsiteY0" fmla="*/ 497541 h 497541"/>
                <a:gd name="connsiteX1" fmla="*/ 510988 w 1196788"/>
                <a:gd name="connsiteY1" fmla="*/ 0 h 497541"/>
                <a:gd name="connsiteX2" fmla="*/ 1196788 w 1196788"/>
                <a:gd name="connsiteY2" fmla="*/ 0 h 497541"/>
                <a:gd name="connsiteX3" fmla="*/ 1196788 w 1196788"/>
                <a:gd name="connsiteY3" fmla="*/ 13447 h 497541"/>
                <a:gd name="connsiteX0" fmla="*/ 0 w 1089211"/>
                <a:gd name="connsiteY0" fmla="*/ 0 h 322729"/>
                <a:gd name="connsiteX1" fmla="*/ 403411 w 1089211"/>
                <a:gd name="connsiteY1" fmla="*/ 309282 h 322729"/>
                <a:gd name="connsiteX2" fmla="*/ 1089211 w 1089211"/>
                <a:gd name="connsiteY2" fmla="*/ 309282 h 322729"/>
                <a:gd name="connsiteX3" fmla="*/ 1089211 w 1089211"/>
                <a:gd name="connsiteY3" fmla="*/ 322729 h 322729"/>
                <a:gd name="connsiteX0" fmla="*/ 0 w 860611"/>
                <a:gd name="connsiteY0" fmla="*/ 0 h 820270"/>
                <a:gd name="connsiteX1" fmla="*/ 174811 w 860611"/>
                <a:gd name="connsiteY1" fmla="*/ 806823 h 820270"/>
                <a:gd name="connsiteX2" fmla="*/ 860611 w 860611"/>
                <a:gd name="connsiteY2" fmla="*/ 806823 h 820270"/>
                <a:gd name="connsiteX3" fmla="*/ 860611 w 860611"/>
                <a:gd name="connsiteY3" fmla="*/ 820270 h 820270"/>
                <a:gd name="connsiteX0" fmla="*/ 0 w 1210235"/>
                <a:gd name="connsiteY0" fmla="*/ 0 h 524435"/>
                <a:gd name="connsiteX1" fmla="*/ 524435 w 1210235"/>
                <a:gd name="connsiteY1" fmla="*/ 510988 h 524435"/>
                <a:gd name="connsiteX2" fmla="*/ 1210235 w 1210235"/>
                <a:gd name="connsiteY2" fmla="*/ 510988 h 524435"/>
                <a:gd name="connsiteX3" fmla="*/ 1210235 w 1210235"/>
                <a:gd name="connsiteY3" fmla="*/ 524435 h 52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235" h="524435">
                  <a:moveTo>
                    <a:pt x="0" y="0"/>
                  </a:moveTo>
                  <a:lnTo>
                    <a:pt x="524435" y="510988"/>
                  </a:lnTo>
                  <a:lnTo>
                    <a:pt x="1210235" y="510988"/>
                  </a:lnTo>
                  <a:lnTo>
                    <a:pt x="1210235" y="524435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236376" y="978538"/>
            <a:ext cx="7348981" cy="2794137"/>
            <a:chOff x="1634309" y="1336805"/>
            <a:chExt cx="9954177" cy="3802668"/>
          </a:xfrm>
        </p:grpSpPr>
        <p:grpSp>
          <p:nvGrpSpPr>
            <p:cNvPr id="36" name="组合 35"/>
            <p:cNvGrpSpPr/>
            <p:nvPr/>
          </p:nvGrpSpPr>
          <p:grpSpPr>
            <a:xfrm>
              <a:off x="1634309" y="1336805"/>
              <a:ext cx="9954177" cy="3802668"/>
              <a:chOff x="1390466" y="1515015"/>
              <a:chExt cx="15776755" cy="3802668"/>
            </a:xfrm>
          </p:grpSpPr>
          <p:sp>
            <p:nvSpPr>
              <p:cNvPr id="38" name="文本框 66"/>
              <p:cNvSpPr txBox="1"/>
              <p:nvPr/>
            </p:nvSpPr>
            <p:spPr>
              <a:xfrm>
                <a:off x="1390466" y="1515015"/>
                <a:ext cx="3149510" cy="397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pPr algn="r"/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汪诗怡</a:t>
                </a:r>
              </a:p>
            </p:txBody>
          </p:sp>
          <p:sp>
            <p:nvSpPr>
              <p:cNvPr id="39" name="矩形 1"/>
              <p:cNvSpPr>
                <a:spLocks noChangeArrowheads="1"/>
              </p:cNvSpPr>
              <p:nvPr/>
            </p:nvSpPr>
            <p:spPr bwMode="auto">
              <a:xfrm>
                <a:off x="13143067" y="4354289"/>
                <a:ext cx="4024154" cy="963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</a:t>
                </a:r>
                <a:r>
                  <a:rPr lang="en-US" altLang="zh-CN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</a:p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项目计划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开场动画设计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任意多边形 36"/>
            <p:cNvSpPr/>
            <p:nvPr/>
          </p:nvSpPr>
          <p:spPr>
            <a:xfrm flipH="1">
              <a:off x="3631416" y="1551710"/>
              <a:ext cx="1385047" cy="860612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  <a:gd name="connsiteX0" fmla="*/ 0 w 981636"/>
                <a:gd name="connsiteY0" fmla="*/ 497542 h 497542"/>
                <a:gd name="connsiteX1" fmla="*/ 295836 w 981636"/>
                <a:gd name="connsiteY1" fmla="*/ 0 h 497542"/>
                <a:gd name="connsiteX2" fmla="*/ 981636 w 981636"/>
                <a:gd name="connsiteY2" fmla="*/ 0 h 497542"/>
                <a:gd name="connsiteX3" fmla="*/ 981636 w 981636"/>
                <a:gd name="connsiteY3" fmla="*/ 13447 h 497542"/>
                <a:gd name="connsiteX0" fmla="*/ 0 w 1116106"/>
                <a:gd name="connsiteY0" fmla="*/ 578224 h 578224"/>
                <a:gd name="connsiteX1" fmla="*/ 430306 w 1116106"/>
                <a:gd name="connsiteY1" fmla="*/ 0 h 578224"/>
                <a:gd name="connsiteX2" fmla="*/ 1116106 w 1116106"/>
                <a:gd name="connsiteY2" fmla="*/ 0 h 578224"/>
                <a:gd name="connsiteX3" fmla="*/ 1116106 w 1116106"/>
                <a:gd name="connsiteY3" fmla="*/ 13447 h 578224"/>
                <a:gd name="connsiteX0" fmla="*/ 0 w 1196788"/>
                <a:gd name="connsiteY0" fmla="*/ 430306 h 430306"/>
                <a:gd name="connsiteX1" fmla="*/ 510988 w 1196788"/>
                <a:gd name="connsiteY1" fmla="*/ 0 h 430306"/>
                <a:gd name="connsiteX2" fmla="*/ 1196788 w 1196788"/>
                <a:gd name="connsiteY2" fmla="*/ 0 h 430306"/>
                <a:gd name="connsiteX3" fmla="*/ 1196788 w 1196788"/>
                <a:gd name="connsiteY3" fmla="*/ 13447 h 430306"/>
                <a:gd name="connsiteX0" fmla="*/ 0 w 1196788"/>
                <a:gd name="connsiteY0" fmla="*/ 497541 h 497541"/>
                <a:gd name="connsiteX1" fmla="*/ 510988 w 1196788"/>
                <a:gd name="connsiteY1" fmla="*/ 0 h 497541"/>
                <a:gd name="connsiteX2" fmla="*/ 1196788 w 1196788"/>
                <a:gd name="connsiteY2" fmla="*/ 0 h 497541"/>
                <a:gd name="connsiteX3" fmla="*/ 1196788 w 1196788"/>
                <a:gd name="connsiteY3" fmla="*/ 13447 h 497541"/>
                <a:gd name="connsiteX0" fmla="*/ 0 w 1089211"/>
                <a:gd name="connsiteY0" fmla="*/ 0 h 322729"/>
                <a:gd name="connsiteX1" fmla="*/ 403411 w 1089211"/>
                <a:gd name="connsiteY1" fmla="*/ 309282 h 322729"/>
                <a:gd name="connsiteX2" fmla="*/ 1089211 w 1089211"/>
                <a:gd name="connsiteY2" fmla="*/ 309282 h 322729"/>
                <a:gd name="connsiteX3" fmla="*/ 1089211 w 1089211"/>
                <a:gd name="connsiteY3" fmla="*/ 322729 h 322729"/>
                <a:gd name="connsiteX0" fmla="*/ 0 w 860611"/>
                <a:gd name="connsiteY0" fmla="*/ 0 h 820270"/>
                <a:gd name="connsiteX1" fmla="*/ 174811 w 860611"/>
                <a:gd name="connsiteY1" fmla="*/ 806823 h 820270"/>
                <a:gd name="connsiteX2" fmla="*/ 860611 w 860611"/>
                <a:gd name="connsiteY2" fmla="*/ 806823 h 820270"/>
                <a:gd name="connsiteX3" fmla="*/ 860611 w 860611"/>
                <a:gd name="connsiteY3" fmla="*/ 820270 h 820270"/>
                <a:gd name="connsiteX0" fmla="*/ 0 w 1210235"/>
                <a:gd name="connsiteY0" fmla="*/ 0 h 524435"/>
                <a:gd name="connsiteX1" fmla="*/ 524435 w 1210235"/>
                <a:gd name="connsiteY1" fmla="*/ 510988 h 524435"/>
                <a:gd name="connsiteX2" fmla="*/ 1210235 w 1210235"/>
                <a:gd name="connsiteY2" fmla="*/ 510988 h 524435"/>
                <a:gd name="connsiteX3" fmla="*/ 1210235 w 1210235"/>
                <a:gd name="connsiteY3" fmla="*/ 524435 h 524435"/>
                <a:gd name="connsiteX0" fmla="*/ 0 w 1546411"/>
                <a:gd name="connsiteY0" fmla="*/ 443753 h 443753"/>
                <a:gd name="connsiteX1" fmla="*/ 860611 w 1546411"/>
                <a:gd name="connsiteY1" fmla="*/ 0 h 443753"/>
                <a:gd name="connsiteX2" fmla="*/ 1546411 w 1546411"/>
                <a:gd name="connsiteY2" fmla="*/ 0 h 443753"/>
                <a:gd name="connsiteX3" fmla="*/ 1546411 w 1546411"/>
                <a:gd name="connsiteY3" fmla="*/ 13447 h 443753"/>
                <a:gd name="connsiteX0" fmla="*/ 0 w 1385047"/>
                <a:gd name="connsiteY0" fmla="*/ 860612 h 860612"/>
                <a:gd name="connsiteX1" fmla="*/ 699247 w 1385047"/>
                <a:gd name="connsiteY1" fmla="*/ 0 h 860612"/>
                <a:gd name="connsiteX2" fmla="*/ 1385047 w 1385047"/>
                <a:gd name="connsiteY2" fmla="*/ 0 h 860612"/>
                <a:gd name="connsiteX3" fmla="*/ 1385047 w 1385047"/>
                <a:gd name="connsiteY3" fmla="*/ 13447 h 86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047" h="860612">
                  <a:moveTo>
                    <a:pt x="0" y="860612"/>
                  </a:moveTo>
                  <a:lnTo>
                    <a:pt x="699247" y="0"/>
                  </a:lnTo>
                  <a:lnTo>
                    <a:pt x="1385047" y="0"/>
                  </a:lnTo>
                  <a:lnTo>
                    <a:pt x="1385047" y="13447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MH_SubTitle_2"/>
          <p:cNvSpPr txBox="1"/>
          <p:nvPr>
            <p:custDataLst>
              <p:tags r:id="rId1"/>
            </p:custDataLst>
          </p:nvPr>
        </p:nvSpPr>
        <p:spPr>
          <a:xfrm>
            <a:off x="-10795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小组任务分配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Freeform 418">
            <a:extLst>
              <a:ext uri="{FF2B5EF4-FFF2-40B4-BE49-F238E27FC236}">
                <a16:creationId xmlns:a16="http://schemas.microsoft.com/office/drawing/2014/main" id="{2D14A684-4E02-4118-8D18-869774EBD8D7}"/>
              </a:ext>
            </a:extLst>
          </p:cNvPr>
          <p:cNvSpPr>
            <a:spLocks/>
          </p:cNvSpPr>
          <p:nvPr/>
        </p:nvSpPr>
        <p:spPr bwMode="auto">
          <a:xfrm rot="20203661">
            <a:off x="4912054" y="2036721"/>
            <a:ext cx="1246646" cy="1586974"/>
          </a:xfrm>
          <a:custGeom>
            <a:avLst/>
            <a:gdLst>
              <a:gd name="T0" fmla="*/ 65 w 133"/>
              <a:gd name="T1" fmla="*/ 29 h 188"/>
              <a:gd name="T2" fmla="*/ 0 w 133"/>
              <a:gd name="T3" fmla="*/ 124 h 188"/>
              <a:gd name="T4" fmla="*/ 26 w 133"/>
              <a:gd name="T5" fmla="*/ 188 h 188"/>
              <a:gd name="T6" fmla="*/ 133 w 133"/>
              <a:gd name="T7" fmla="*/ 29 h 188"/>
              <a:gd name="T8" fmla="*/ 131 w 133"/>
              <a:gd name="T9" fmla="*/ 0 h 188"/>
              <a:gd name="T10" fmla="*/ 63 w 133"/>
              <a:gd name="T11" fmla="*/ 12 h 188"/>
              <a:gd name="T12" fmla="*/ 65 w 133"/>
              <a:gd name="T13" fmla="*/ 29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" h="188">
                <a:moveTo>
                  <a:pt x="65" y="29"/>
                </a:moveTo>
                <a:cubicBezTo>
                  <a:pt x="65" y="72"/>
                  <a:pt x="38" y="109"/>
                  <a:pt x="0" y="124"/>
                </a:cubicBezTo>
                <a:cubicBezTo>
                  <a:pt x="26" y="188"/>
                  <a:pt x="26" y="188"/>
                  <a:pt x="26" y="188"/>
                </a:cubicBezTo>
                <a:cubicBezTo>
                  <a:pt x="89" y="162"/>
                  <a:pt x="133" y="101"/>
                  <a:pt x="133" y="29"/>
                </a:cubicBezTo>
                <a:cubicBezTo>
                  <a:pt x="133" y="19"/>
                  <a:pt x="132" y="10"/>
                  <a:pt x="131" y="0"/>
                </a:cubicBezTo>
                <a:cubicBezTo>
                  <a:pt x="63" y="12"/>
                  <a:pt x="63" y="12"/>
                  <a:pt x="63" y="12"/>
                </a:cubicBezTo>
                <a:cubicBezTo>
                  <a:pt x="64" y="17"/>
                  <a:pt x="65" y="23"/>
                  <a:pt x="65" y="29"/>
                </a:cubicBezTo>
                <a:close/>
              </a:path>
            </a:pathLst>
          </a:custGeom>
          <a:solidFill>
            <a:srgbClr val="18BEBA"/>
          </a:solidFill>
          <a:ln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6474C07-2925-4EC5-A492-4AD1BCEFB991}"/>
              </a:ext>
            </a:extLst>
          </p:cNvPr>
          <p:cNvGrpSpPr/>
          <p:nvPr/>
        </p:nvGrpSpPr>
        <p:grpSpPr>
          <a:xfrm flipH="1">
            <a:off x="5847660" y="2601390"/>
            <a:ext cx="2685350" cy="677799"/>
            <a:chOff x="927184" y="4467863"/>
            <a:chExt cx="3733230" cy="867151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7738ACD-1AAF-4711-B7FC-EF93C328E060}"/>
                </a:ext>
              </a:extLst>
            </p:cNvPr>
            <p:cNvGrpSpPr/>
            <p:nvPr/>
          </p:nvGrpSpPr>
          <p:grpSpPr>
            <a:xfrm>
              <a:off x="927184" y="4721181"/>
              <a:ext cx="2547542" cy="613833"/>
              <a:chOff x="556968" y="1471874"/>
              <a:chExt cx="4037696" cy="613833"/>
            </a:xfrm>
          </p:grpSpPr>
          <p:sp>
            <p:nvSpPr>
              <p:cNvPr id="47" name="文本框 35">
                <a:extLst>
                  <a:ext uri="{FF2B5EF4-FFF2-40B4-BE49-F238E27FC236}">
                    <a16:creationId xmlns:a16="http://schemas.microsoft.com/office/drawing/2014/main" id="{B899CAD1-1651-456E-909E-AE83905296CC}"/>
                  </a:ext>
                </a:extLst>
              </p:cNvPr>
              <p:cNvSpPr txBox="1"/>
              <p:nvPr/>
            </p:nvSpPr>
            <p:spPr>
              <a:xfrm>
                <a:off x="1445155" y="1471874"/>
                <a:ext cx="3149509" cy="3740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王淑慧</a:t>
                </a:r>
              </a:p>
            </p:txBody>
          </p:sp>
          <p:sp>
            <p:nvSpPr>
              <p:cNvPr id="48" name="矩形 1">
                <a:extLst>
                  <a:ext uri="{FF2B5EF4-FFF2-40B4-BE49-F238E27FC236}">
                    <a16:creationId xmlns:a16="http://schemas.microsoft.com/office/drawing/2014/main" id="{84C16F3C-655E-43EC-BB78-EC4FC80D4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968" y="1750614"/>
                <a:ext cx="4037696" cy="335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任意多边形 31">
              <a:extLst>
                <a:ext uri="{FF2B5EF4-FFF2-40B4-BE49-F238E27FC236}">
                  <a16:creationId xmlns:a16="http://schemas.microsoft.com/office/drawing/2014/main" id="{C49D0FBF-FDD3-4C6A-992D-7FF9729BECF1}"/>
                </a:ext>
              </a:extLst>
            </p:cNvPr>
            <p:cNvSpPr/>
            <p:nvPr/>
          </p:nvSpPr>
          <p:spPr>
            <a:xfrm flipH="1">
              <a:off x="3450179" y="4467863"/>
              <a:ext cx="1210235" cy="524435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  <a:gd name="connsiteX0" fmla="*/ 0 w 981636"/>
                <a:gd name="connsiteY0" fmla="*/ 497542 h 497542"/>
                <a:gd name="connsiteX1" fmla="*/ 295836 w 981636"/>
                <a:gd name="connsiteY1" fmla="*/ 0 h 497542"/>
                <a:gd name="connsiteX2" fmla="*/ 981636 w 981636"/>
                <a:gd name="connsiteY2" fmla="*/ 0 h 497542"/>
                <a:gd name="connsiteX3" fmla="*/ 981636 w 981636"/>
                <a:gd name="connsiteY3" fmla="*/ 13447 h 497542"/>
                <a:gd name="connsiteX0" fmla="*/ 0 w 1116106"/>
                <a:gd name="connsiteY0" fmla="*/ 578224 h 578224"/>
                <a:gd name="connsiteX1" fmla="*/ 430306 w 1116106"/>
                <a:gd name="connsiteY1" fmla="*/ 0 h 578224"/>
                <a:gd name="connsiteX2" fmla="*/ 1116106 w 1116106"/>
                <a:gd name="connsiteY2" fmla="*/ 0 h 578224"/>
                <a:gd name="connsiteX3" fmla="*/ 1116106 w 1116106"/>
                <a:gd name="connsiteY3" fmla="*/ 13447 h 578224"/>
                <a:gd name="connsiteX0" fmla="*/ 0 w 1196788"/>
                <a:gd name="connsiteY0" fmla="*/ 430306 h 430306"/>
                <a:gd name="connsiteX1" fmla="*/ 510988 w 1196788"/>
                <a:gd name="connsiteY1" fmla="*/ 0 h 430306"/>
                <a:gd name="connsiteX2" fmla="*/ 1196788 w 1196788"/>
                <a:gd name="connsiteY2" fmla="*/ 0 h 430306"/>
                <a:gd name="connsiteX3" fmla="*/ 1196788 w 1196788"/>
                <a:gd name="connsiteY3" fmla="*/ 13447 h 430306"/>
                <a:gd name="connsiteX0" fmla="*/ 0 w 1196788"/>
                <a:gd name="connsiteY0" fmla="*/ 497541 h 497541"/>
                <a:gd name="connsiteX1" fmla="*/ 510988 w 1196788"/>
                <a:gd name="connsiteY1" fmla="*/ 0 h 497541"/>
                <a:gd name="connsiteX2" fmla="*/ 1196788 w 1196788"/>
                <a:gd name="connsiteY2" fmla="*/ 0 h 497541"/>
                <a:gd name="connsiteX3" fmla="*/ 1196788 w 1196788"/>
                <a:gd name="connsiteY3" fmla="*/ 13447 h 497541"/>
                <a:gd name="connsiteX0" fmla="*/ 0 w 1089211"/>
                <a:gd name="connsiteY0" fmla="*/ 0 h 322729"/>
                <a:gd name="connsiteX1" fmla="*/ 403411 w 1089211"/>
                <a:gd name="connsiteY1" fmla="*/ 309282 h 322729"/>
                <a:gd name="connsiteX2" fmla="*/ 1089211 w 1089211"/>
                <a:gd name="connsiteY2" fmla="*/ 309282 h 322729"/>
                <a:gd name="connsiteX3" fmla="*/ 1089211 w 1089211"/>
                <a:gd name="connsiteY3" fmla="*/ 322729 h 322729"/>
                <a:gd name="connsiteX0" fmla="*/ 0 w 860611"/>
                <a:gd name="connsiteY0" fmla="*/ 0 h 820270"/>
                <a:gd name="connsiteX1" fmla="*/ 174811 w 860611"/>
                <a:gd name="connsiteY1" fmla="*/ 806823 h 820270"/>
                <a:gd name="connsiteX2" fmla="*/ 860611 w 860611"/>
                <a:gd name="connsiteY2" fmla="*/ 806823 h 820270"/>
                <a:gd name="connsiteX3" fmla="*/ 860611 w 860611"/>
                <a:gd name="connsiteY3" fmla="*/ 820270 h 820270"/>
                <a:gd name="connsiteX0" fmla="*/ 0 w 1210235"/>
                <a:gd name="connsiteY0" fmla="*/ 0 h 524435"/>
                <a:gd name="connsiteX1" fmla="*/ 524435 w 1210235"/>
                <a:gd name="connsiteY1" fmla="*/ 510988 h 524435"/>
                <a:gd name="connsiteX2" fmla="*/ 1210235 w 1210235"/>
                <a:gd name="connsiteY2" fmla="*/ 510988 h 524435"/>
                <a:gd name="connsiteX3" fmla="*/ 1210235 w 1210235"/>
                <a:gd name="connsiteY3" fmla="*/ 524435 h 52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235" h="524435">
                  <a:moveTo>
                    <a:pt x="0" y="0"/>
                  </a:moveTo>
                  <a:lnTo>
                    <a:pt x="524435" y="510988"/>
                  </a:lnTo>
                  <a:lnTo>
                    <a:pt x="1210235" y="510988"/>
                  </a:lnTo>
                  <a:lnTo>
                    <a:pt x="1210235" y="524435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9D9DCFC-298F-4825-8C4D-939134096A9F}"/>
              </a:ext>
            </a:extLst>
          </p:cNvPr>
          <p:cNvSpPr txBox="1"/>
          <p:nvPr/>
        </p:nvSpPr>
        <p:spPr>
          <a:xfrm>
            <a:off x="2021331" y="1273230"/>
            <a:ext cx="103105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审核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人物场景设计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关卡模式设计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FA2DCB-E66B-4E14-B3F3-860D80781D68}"/>
              </a:ext>
            </a:extLst>
          </p:cNvPr>
          <p:cNvSpPr txBox="1"/>
          <p:nvPr/>
        </p:nvSpPr>
        <p:spPr>
          <a:xfrm>
            <a:off x="1973852" y="3747257"/>
            <a:ext cx="1031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审核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界面设计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搜集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无尽模式设计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96551" y="647948"/>
            <a:ext cx="1377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评分：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96.77/100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859852" y="3183772"/>
            <a:ext cx="1377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评分：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96.75/100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583325" y="2462890"/>
            <a:ext cx="1377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评分：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96.75/100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3070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新建文件夹 (2)\5.15封面参考\复件 (31) 复件 4\1f921b9d265f602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844"/>
            <a:ext cx="9001125" cy="50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H_SubTitle_2"/>
          <p:cNvSpPr txBox="1"/>
          <p:nvPr>
            <p:custDataLst>
              <p:tags r:id="rId1"/>
            </p:custDataLst>
          </p:nvPr>
        </p:nvSpPr>
        <p:spPr>
          <a:xfrm>
            <a:off x="2340322" y="2160116"/>
            <a:ext cx="597666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20000"/>
              </a:lnSpc>
              <a:defRPr/>
            </a:pPr>
            <a:r>
              <a:rPr lang="zh-CN" altLang="en-US" sz="4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演示完毕  感谢您的聆听</a:t>
            </a:r>
            <a:endParaRPr lang="da-DK" altLang="zh-CN" sz="4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MH_SubTitle_2">
            <a:extLst>
              <a:ext uri="{FF2B5EF4-FFF2-40B4-BE49-F238E27FC236}">
                <a16:creationId xmlns:a16="http://schemas.microsoft.com/office/drawing/2014/main" id="{DFB1F3C4-614C-4C2F-AB29-9EF30888888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308874" y="71884"/>
            <a:ext cx="1872208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</a:t>
            </a:r>
            <a:r>
              <a:rPr lang="en-US" altLang="zh-CN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G12</a:t>
            </a:r>
            <a:endParaRPr lang="da-DK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559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1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2772370" y="208810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da-DK" altLang="zh-CN" sz="4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91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 rot="5400000">
            <a:off x="633133" y="1727423"/>
            <a:ext cx="353296" cy="549599"/>
          </a:xfrm>
          <a:prstGeom prst="chevron">
            <a:avLst/>
          </a:prstGeom>
          <a:solidFill>
            <a:srgbClr val="18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534981" y="2258254"/>
            <a:ext cx="3754245" cy="0"/>
          </a:xfrm>
          <a:prstGeom prst="line">
            <a:avLst/>
          </a:prstGeom>
          <a:ln>
            <a:solidFill>
              <a:srgbClr val="18BEBA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128710" y="1302495"/>
            <a:ext cx="3312368" cy="929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198" tIns="33599" rIns="67198" bIns="3359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/>
            <a:r>
              <a:rPr lang="zh-CN" altLang="en-US" sz="1400" dirty="0"/>
              <a:t>游戏的主要用户在</a:t>
            </a:r>
            <a:r>
              <a:rPr lang="en-US" altLang="zh-CN" sz="1400" dirty="0"/>
              <a:t>14-30</a:t>
            </a:r>
            <a:r>
              <a:rPr lang="zh-CN" altLang="en-US" sz="1400" dirty="0"/>
              <a:t>岁左右，核心的用户群以学生和上班族为主；主力用户为学生，对于游戏她们兴趣很广，想法很独特，喜爱有创意</a:t>
            </a:r>
          </a:p>
        </p:txBody>
      </p:sp>
      <p:sp>
        <p:nvSpPr>
          <p:cNvPr id="11" name="矩形 47"/>
          <p:cNvSpPr>
            <a:spLocks noChangeArrowheads="1"/>
          </p:cNvSpPr>
          <p:nvPr/>
        </p:nvSpPr>
        <p:spPr bwMode="auto">
          <a:xfrm>
            <a:off x="1272725" y="2808188"/>
            <a:ext cx="3168353" cy="1145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198" tIns="33599" rIns="67198" bIns="3359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/>
            <a:r>
              <a:rPr lang="zh-CN" altLang="en-US" sz="1400" dirty="0"/>
              <a:t>年轻的我们，对于游戏有目的的选择，知道自己需要什么，会更加理性、务实，会在游戏时间上倾注；渴望具有挑战性，刺激性，用以打发无聊时间。寻找游戏的快节奏，以刺激、满足感为主</a:t>
            </a:r>
            <a:r>
              <a:rPr lang="zh-CN" altLang="en-US" sz="900" dirty="0"/>
              <a:t>。</a:t>
            </a:r>
            <a:endParaRPr lang="zh-CN" altLang="en-US" sz="882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6974" y="958641"/>
            <a:ext cx="2763926" cy="355848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MH_SubTitle_2"/>
          <p:cNvSpPr txBox="1"/>
          <p:nvPr>
            <p:custDataLst>
              <p:tags r:id="rId1"/>
            </p:custDataLst>
          </p:nvPr>
        </p:nvSpPr>
        <p:spPr>
          <a:xfrm>
            <a:off x="-10795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用户分析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燕尾形 3">
            <a:extLst>
              <a:ext uri="{FF2B5EF4-FFF2-40B4-BE49-F238E27FC236}">
                <a16:creationId xmlns:a16="http://schemas.microsoft.com/office/drawing/2014/main" id="{60554901-14D3-4DEB-AF64-71FC2BDA6424}"/>
              </a:ext>
            </a:extLst>
          </p:cNvPr>
          <p:cNvSpPr/>
          <p:nvPr/>
        </p:nvSpPr>
        <p:spPr>
          <a:xfrm rot="5400000">
            <a:off x="715118" y="3499561"/>
            <a:ext cx="353296" cy="549599"/>
          </a:xfrm>
          <a:prstGeom prst="chevron">
            <a:avLst/>
          </a:prstGeom>
          <a:solidFill>
            <a:srgbClr val="18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53593A6-C3E2-4301-9340-263E848615CE}"/>
              </a:ext>
            </a:extLst>
          </p:cNvPr>
          <p:cNvCxnSpPr>
            <a:cxnSpLocks/>
          </p:cNvCxnSpPr>
          <p:nvPr/>
        </p:nvCxnSpPr>
        <p:spPr>
          <a:xfrm>
            <a:off x="616966" y="4030392"/>
            <a:ext cx="3672260" cy="0"/>
          </a:xfrm>
          <a:prstGeom prst="line">
            <a:avLst/>
          </a:prstGeom>
          <a:ln>
            <a:solidFill>
              <a:srgbClr val="18BEBA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10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1" grpId="0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93460" y="1222992"/>
            <a:ext cx="1665528" cy="1665961"/>
          </a:xfrm>
          <a:prstGeom prst="ellipse">
            <a:avLst/>
          </a:prstGeom>
          <a:noFill/>
          <a:ln w="317500">
            <a:solidFill>
              <a:srgbClr val="18BE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29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880620" y="1423042"/>
            <a:ext cx="1269810" cy="1270141"/>
          </a:xfrm>
          <a:prstGeom prst="ellipse">
            <a:avLst/>
          </a:prstGeom>
          <a:noFill/>
          <a:ln w="6350">
            <a:solidFill>
              <a:srgbClr val="20C9F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29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" name="弧形 4"/>
          <p:cNvSpPr/>
          <p:nvPr/>
        </p:nvSpPr>
        <p:spPr>
          <a:xfrm rot="1419601">
            <a:off x="3684798" y="1226027"/>
            <a:ext cx="1663738" cy="1664172"/>
          </a:xfrm>
          <a:prstGeom prst="arc">
            <a:avLst>
              <a:gd name="adj1" fmla="val 16200000"/>
              <a:gd name="adj2" fmla="val 74557"/>
            </a:avLst>
          </a:prstGeom>
          <a:ln w="3175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75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弧形 5"/>
          <p:cNvSpPr/>
          <p:nvPr/>
        </p:nvSpPr>
        <p:spPr>
          <a:xfrm rot="6836891">
            <a:off x="3684581" y="1224103"/>
            <a:ext cx="1664172" cy="1663738"/>
          </a:xfrm>
          <a:prstGeom prst="arc">
            <a:avLst>
              <a:gd name="adj1" fmla="val 16200000"/>
              <a:gd name="adj2" fmla="val 19713747"/>
            </a:avLst>
          </a:prstGeom>
          <a:ln w="317500">
            <a:solidFill>
              <a:srgbClr val="20C9F8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" name="弧形 6"/>
          <p:cNvSpPr/>
          <p:nvPr/>
        </p:nvSpPr>
        <p:spPr>
          <a:xfrm rot="10285779">
            <a:off x="3677557" y="1226027"/>
            <a:ext cx="1663738" cy="1664172"/>
          </a:xfrm>
          <a:prstGeom prst="arc">
            <a:avLst>
              <a:gd name="adj1" fmla="val 16200000"/>
              <a:gd name="adj2" fmla="val 18837964"/>
            </a:avLst>
          </a:prstGeom>
          <a:ln w="3175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29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标题 11"/>
          <p:cNvSpPr txBox="1"/>
          <p:nvPr/>
        </p:nvSpPr>
        <p:spPr>
          <a:xfrm>
            <a:off x="3547411" y="1651867"/>
            <a:ext cx="370362" cy="20833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50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标题 11"/>
          <p:cNvSpPr txBox="1"/>
          <p:nvPr/>
        </p:nvSpPr>
        <p:spPr>
          <a:xfrm>
            <a:off x="5134674" y="1754358"/>
            <a:ext cx="370362" cy="20833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25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标题 11"/>
          <p:cNvSpPr txBox="1"/>
          <p:nvPr/>
        </p:nvSpPr>
        <p:spPr>
          <a:xfrm>
            <a:off x="4923039" y="2498628"/>
            <a:ext cx="370362" cy="20833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15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标题 11"/>
          <p:cNvSpPr txBox="1"/>
          <p:nvPr/>
        </p:nvSpPr>
        <p:spPr>
          <a:xfrm>
            <a:off x="4129408" y="2710318"/>
            <a:ext cx="370362" cy="20833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10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标题 11"/>
          <p:cNvSpPr txBox="1"/>
          <p:nvPr/>
        </p:nvSpPr>
        <p:spPr>
          <a:xfrm>
            <a:off x="1116186" y="1433468"/>
            <a:ext cx="758853" cy="4200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1"/>
          <p:cNvSpPr txBox="1"/>
          <p:nvPr/>
        </p:nvSpPr>
        <p:spPr>
          <a:xfrm>
            <a:off x="1805596" y="1486391"/>
            <a:ext cx="1603797" cy="58550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用户在游戏中是寻找满足感的，但也要给一定的难度，挫败用户的好胜心理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1"/>
          <p:cNvSpPr txBox="1"/>
          <p:nvPr/>
        </p:nvSpPr>
        <p:spPr>
          <a:xfrm>
            <a:off x="1260202" y="2389105"/>
            <a:ext cx="614837" cy="42002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94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%</a:t>
            </a:r>
            <a:endParaRPr lang="zh-CN" altLang="en-US" sz="294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6" name="标题 11"/>
          <p:cNvSpPr txBox="1"/>
          <p:nvPr/>
        </p:nvSpPr>
        <p:spPr>
          <a:xfrm>
            <a:off x="1813790" y="2511505"/>
            <a:ext cx="1603797" cy="58550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简单、有趣、容易获得满足感，可以有效的支配游戏时间并能在游戏间获得快乐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1"/>
          <p:cNvSpPr txBox="1"/>
          <p:nvPr/>
        </p:nvSpPr>
        <p:spPr>
          <a:xfrm>
            <a:off x="5235990" y="1276378"/>
            <a:ext cx="1119883" cy="42002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标题 11"/>
          <p:cNvSpPr txBox="1"/>
          <p:nvPr/>
        </p:nvSpPr>
        <p:spPr>
          <a:xfrm>
            <a:off x="5964680" y="1486391"/>
            <a:ext cx="1603797" cy="58550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用户的目的是设置游戏特殊身份，特殊标志满足幻想</a:t>
            </a:r>
            <a:r>
              <a:rPr lang="zh-CN" altLang="en-US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1" name="标题 11"/>
          <p:cNvSpPr txBox="1"/>
          <p:nvPr/>
        </p:nvSpPr>
        <p:spPr>
          <a:xfrm>
            <a:off x="5469295" y="2314753"/>
            <a:ext cx="687814" cy="42002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94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  <a:endParaRPr lang="zh-CN" altLang="en-US" sz="294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标题 11"/>
          <p:cNvSpPr txBox="1"/>
          <p:nvPr/>
        </p:nvSpPr>
        <p:spPr>
          <a:xfrm>
            <a:off x="5964680" y="2511506"/>
            <a:ext cx="1603797" cy="58550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游戏一定要承载一定的故事，这些故事并且都是大众熟知的，让用户有身历其境的感觉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6226" y="3625426"/>
            <a:ext cx="6270690" cy="5656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的行为开始向年轻化发展，希望自己在游戏空间活动其他需求，例如：体现自我价值、炫耀、得到认可等；游戏平台是提供一个自我满足、自我展示的平台，满足的过程中，最大化的凸显用户在游戏中的价值才是最重要的</a:t>
            </a:r>
            <a:r>
              <a:rPr lang="zh-CN" altLang="en-US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6" name="矩形 25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MH_SubTitle_2"/>
          <p:cNvSpPr txBox="1"/>
          <p:nvPr>
            <p:custDataLst>
              <p:tags r:id="rId1"/>
            </p:custDataLst>
          </p:nvPr>
        </p:nvSpPr>
        <p:spPr>
          <a:xfrm>
            <a:off x="467071" y="234447"/>
            <a:ext cx="114342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用户需求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86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750"/>
                            </p:stCondLst>
                            <p:childTnLst>
                              <p:par>
                                <p:cTn id="9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5" grpId="0"/>
      <p:bldP spid="16" grpId="0"/>
      <p:bldP spid="18" grpId="0"/>
      <p:bldP spid="19" grpId="0"/>
      <p:bldP spid="21" grpId="0"/>
      <p:bldP spid="22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3996DF-CBE0-417F-8F7F-DEDB6F5DE3AD}"/>
              </a:ext>
            </a:extLst>
          </p:cNvPr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SubTitle_2">
            <a:extLst>
              <a:ext uri="{FF2B5EF4-FFF2-40B4-BE49-F238E27FC236}">
                <a16:creationId xmlns:a16="http://schemas.microsoft.com/office/drawing/2014/main" id="{16258BC5-40ED-48CB-8062-7D93170AF98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0795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游戏意义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AA8049-9956-45AB-AA05-D33B7A312D2E}"/>
              </a:ext>
            </a:extLst>
          </p:cNvPr>
          <p:cNvSpPr/>
          <p:nvPr/>
        </p:nvSpPr>
        <p:spPr>
          <a:xfrm>
            <a:off x="540122" y="1152004"/>
            <a:ext cx="3600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从用户使用移动设备玩游戏的类型上看，比较轻度的跑酷休闲类游戏依然是主要游戏类型，其用户占比均超过了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从产品针对的用户群体来说，跑酷游戏主要针对大量使用时间碎片化、付费能力较低的用户。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游戏类型的多元化发展有利于满足不同用户群体的不同诉求，同时促进了游戏玩法的差异化发展和创新，进而对行业的健康发展和良性竞争也起到了积极意义。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817848-CA30-4925-A793-54BA9D28D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544" y="0"/>
            <a:ext cx="4764384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6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4"/>
          <p:cNvGrpSpPr/>
          <p:nvPr/>
        </p:nvGrpSpPr>
        <p:grpSpPr>
          <a:xfrm>
            <a:off x="6740821" y="1626028"/>
            <a:ext cx="1748573" cy="2959866"/>
            <a:chOff x="6858016" y="1659315"/>
            <a:chExt cx="1784289" cy="3020460"/>
          </a:xfrm>
        </p:grpSpPr>
        <p:grpSp>
          <p:nvGrpSpPr>
            <p:cNvPr id="3" name="Group 49"/>
            <p:cNvGrpSpPr/>
            <p:nvPr/>
          </p:nvGrpSpPr>
          <p:grpSpPr>
            <a:xfrm>
              <a:off x="6858016" y="3357568"/>
              <a:ext cx="1766287" cy="1322207"/>
              <a:chOff x="6858016" y="3357568"/>
              <a:chExt cx="1766287" cy="1322207"/>
            </a:xfrm>
          </p:grpSpPr>
          <p:sp>
            <p:nvSpPr>
              <p:cNvPr id="9" name="Rectangle 22"/>
              <p:cNvSpPr/>
              <p:nvPr/>
            </p:nvSpPr>
            <p:spPr>
              <a:xfrm>
                <a:off x="6858016" y="3643320"/>
                <a:ext cx="1766287" cy="1036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正如阿甘一样，不停奔跑锲而不舍，跑过一切障碍与烦恼。在手游这个大流中，愿所有的跑酷游戏都能奔跑不息，巩固跑酷游戏在业界的一席之地。</a:t>
                </a:r>
              </a:p>
            </p:txBody>
          </p:sp>
          <p:sp>
            <p:nvSpPr>
              <p:cNvPr id="10" name="Rectangle 23"/>
              <p:cNvSpPr/>
              <p:nvPr/>
            </p:nvSpPr>
            <p:spPr>
              <a:xfrm>
                <a:off x="7280697" y="3357568"/>
                <a:ext cx="803479" cy="278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76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Open Sans" panose="020B0606030504020204" pitchFamily="34" charset="0"/>
                  </a:rPr>
                  <a:t>未来发展</a:t>
                </a:r>
                <a:endParaRPr 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4" name="Rectangle 10"/>
            <p:cNvSpPr/>
            <p:nvPr/>
          </p:nvSpPr>
          <p:spPr>
            <a:xfrm rot="2700000">
              <a:off x="7088589" y="1659315"/>
              <a:ext cx="1113306" cy="111330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5" name="Rectangle 15"/>
            <p:cNvSpPr/>
            <p:nvPr/>
          </p:nvSpPr>
          <p:spPr>
            <a:xfrm rot="13500000">
              <a:off x="8038271" y="2095995"/>
              <a:ext cx="94761" cy="1113306"/>
            </a:xfrm>
            <a:prstGeom prst="rect">
              <a:avLst/>
            </a:prstGeom>
            <a:solidFill>
              <a:srgbClr val="18BEBA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" name="AutoShape 16"/>
            <p:cNvSpPr/>
            <p:nvPr/>
          </p:nvSpPr>
          <p:spPr bwMode="auto">
            <a:xfrm>
              <a:off x="7612858" y="2194848"/>
              <a:ext cx="45678" cy="4630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4841"/>
                    <a:pt x="0" y="10800"/>
                  </a:cubicBezTo>
                  <a:cubicBezTo>
                    <a:pt x="0" y="16758"/>
                    <a:pt x="4838" y="21599"/>
                    <a:pt x="10800" y="21599"/>
                  </a:cubicBezTo>
                  <a:cubicBezTo>
                    <a:pt x="16761" y="21599"/>
                    <a:pt x="21600" y="16758"/>
                    <a:pt x="21600" y="10800"/>
                  </a:cubicBezTo>
                  <a:cubicBezTo>
                    <a:pt x="21600" y="4841"/>
                    <a:pt x="16761" y="0"/>
                    <a:pt x="10800" y="0"/>
                  </a:cubicBezTo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8002" tIns="28002" rIns="28002" bIns="28002" anchor="ctr"/>
            <a:lstStyle/>
            <a:p>
              <a:pPr defTabSz="447608"/>
              <a:endParaRPr lang="en-US" sz="294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endParaRPr>
            </a:p>
          </p:txBody>
        </p:sp>
      </p:grpSp>
      <p:grpSp>
        <p:nvGrpSpPr>
          <p:cNvPr id="11" name="Group 55"/>
          <p:cNvGrpSpPr/>
          <p:nvPr/>
        </p:nvGrpSpPr>
        <p:grpSpPr>
          <a:xfrm>
            <a:off x="4753263" y="1202680"/>
            <a:ext cx="1730932" cy="3518957"/>
            <a:chOff x="4786314" y="1227299"/>
            <a:chExt cx="1766287" cy="3590998"/>
          </a:xfrm>
        </p:grpSpPr>
        <p:grpSp>
          <p:nvGrpSpPr>
            <p:cNvPr id="12" name="Group 48"/>
            <p:cNvGrpSpPr/>
            <p:nvPr/>
          </p:nvGrpSpPr>
          <p:grpSpPr>
            <a:xfrm>
              <a:off x="4786314" y="3357568"/>
              <a:ext cx="1766287" cy="1460729"/>
              <a:chOff x="4786314" y="3357568"/>
              <a:chExt cx="1766287" cy="1460729"/>
            </a:xfrm>
          </p:grpSpPr>
          <p:sp>
            <p:nvSpPr>
              <p:cNvPr id="26" name="Rectangle 20"/>
              <p:cNvSpPr/>
              <p:nvPr/>
            </p:nvSpPr>
            <p:spPr>
              <a:xfrm>
                <a:off x="4786314" y="3643320"/>
                <a:ext cx="1766287" cy="1174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碎片化时间的合理利用。跑酷游戏以休闲娱乐为主，每次游戏花费时间较少，稍有空余便可以玩。上班坐地铁的时候，购物小歇时刻，甚至上厕所也可以玩。</a:t>
                </a:r>
              </a:p>
              <a:p>
                <a:endParaRPr lang="zh-CN" altLang="en-US" sz="882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Rectangle 21"/>
              <p:cNvSpPr/>
              <p:nvPr/>
            </p:nvSpPr>
            <p:spPr>
              <a:xfrm>
                <a:off x="5228337" y="3357568"/>
                <a:ext cx="803478" cy="278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76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Open Sans" panose="020B0606030504020204" pitchFamily="34" charset="0"/>
                  </a:rPr>
                  <a:t>盛行原因</a:t>
                </a:r>
                <a:endParaRPr 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" name="Rectangle 9"/>
            <p:cNvSpPr/>
            <p:nvPr/>
          </p:nvSpPr>
          <p:spPr>
            <a:xfrm rot="2700000">
              <a:off x="5016887" y="1659315"/>
              <a:ext cx="1113306" cy="1113306"/>
            </a:xfrm>
            <a:prstGeom prst="rect">
              <a:avLst/>
            </a:prstGeom>
            <a:solidFill>
              <a:srgbClr val="18BEBA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4" name="Rectangle 14"/>
            <p:cNvSpPr/>
            <p:nvPr/>
          </p:nvSpPr>
          <p:spPr>
            <a:xfrm rot="8100000">
              <a:off x="5954712" y="1227299"/>
              <a:ext cx="94761" cy="1113306"/>
            </a:xfrm>
            <a:prstGeom prst="rect">
              <a:avLst/>
            </a:prstGeom>
            <a:solidFill>
              <a:srgbClr val="18B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15" name="Group 38"/>
            <p:cNvGrpSpPr/>
            <p:nvPr/>
          </p:nvGrpSpPr>
          <p:grpSpPr>
            <a:xfrm>
              <a:off x="5357818" y="2000246"/>
              <a:ext cx="366050" cy="366676"/>
              <a:chOff x="5519041" y="1071552"/>
              <a:chExt cx="366050" cy="366676"/>
            </a:xfrm>
            <a:solidFill>
              <a:schemeClr val="accent4"/>
            </a:solidFill>
          </p:grpSpPr>
          <p:sp>
            <p:nvSpPr>
              <p:cNvPr id="16" name="AutoShape 18"/>
              <p:cNvSpPr/>
              <p:nvPr/>
            </p:nvSpPr>
            <p:spPr bwMode="auto">
              <a:xfrm>
                <a:off x="5519041" y="1071552"/>
                <a:ext cx="366050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799"/>
                    </a:moveTo>
                    <a:cubicBezTo>
                      <a:pt x="20249" y="20048"/>
                      <a:pt x="20048" y="20249"/>
                      <a:pt x="19799" y="20249"/>
                    </a:cubicBezTo>
                    <a:lnTo>
                      <a:pt x="1800" y="20249"/>
                    </a:lnTo>
                    <a:cubicBezTo>
                      <a:pt x="1551" y="20249"/>
                      <a:pt x="1349" y="20048"/>
                      <a:pt x="1349" y="19799"/>
                    </a:cubicBezTo>
                    <a:lnTo>
                      <a:pt x="1349" y="3824"/>
                    </a:lnTo>
                    <a:cubicBezTo>
                      <a:pt x="1349" y="3576"/>
                      <a:pt x="1551" y="3375"/>
                      <a:pt x="1800" y="3375"/>
                    </a:cubicBezTo>
                    <a:lnTo>
                      <a:pt x="4724" y="3375"/>
                    </a:lnTo>
                    <a:lnTo>
                      <a:pt x="4724" y="4725"/>
                    </a:lnTo>
                    <a:cubicBezTo>
                      <a:pt x="4724" y="5098"/>
                      <a:pt x="5027" y="5400"/>
                      <a:pt x="5399" y="5400"/>
                    </a:cubicBezTo>
                    <a:cubicBezTo>
                      <a:pt x="5772" y="5400"/>
                      <a:pt x="6074" y="5098"/>
                      <a:pt x="6074" y="4725"/>
                    </a:cubicBezTo>
                    <a:lnTo>
                      <a:pt x="6074" y="3375"/>
                    </a:lnTo>
                    <a:lnTo>
                      <a:pt x="10124" y="3375"/>
                    </a:lnTo>
                    <a:lnTo>
                      <a:pt x="10124" y="4725"/>
                    </a:lnTo>
                    <a:cubicBezTo>
                      <a:pt x="10124" y="5098"/>
                      <a:pt x="10427" y="5400"/>
                      <a:pt x="10800" y="5400"/>
                    </a:cubicBezTo>
                    <a:cubicBezTo>
                      <a:pt x="11172" y="5400"/>
                      <a:pt x="11474" y="5098"/>
                      <a:pt x="11474" y="4725"/>
                    </a:cubicBezTo>
                    <a:lnTo>
                      <a:pt x="11474" y="3375"/>
                    </a:lnTo>
                    <a:lnTo>
                      <a:pt x="15524" y="3375"/>
                    </a:lnTo>
                    <a:lnTo>
                      <a:pt x="15524" y="4725"/>
                    </a:lnTo>
                    <a:cubicBezTo>
                      <a:pt x="15524" y="5098"/>
                      <a:pt x="15827" y="5400"/>
                      <a:pt x="16199" y="5400"/>
                    </a:cubicBezTo>
                    <a:cubicBezTo>
                      <a:pt x="16572" y="5400"/>
                      <a:pt x="16874" y="5098"/>
                      <a:pt x="16874" y="4725"/>
                    </a:cubicBezTo>
                    <a:lnTo>
                      <a:pt x="16874" y="3375"/>
                    </a:lnTo>
                    <a:lnTo>
                      <a:pt x="19799" y="3375"/>
                    </a:lnTo>
                    <a:cubicBezTo>
                      <a:pt x="20048" y="3375"/>
                      <a:pt x="20249" y="3576"/>
                      <a:pt x="20249" y="3824"/>
                    </a:cubicBezTo>
                    <a:cubicBezTo>
                      <a:pt x="20249" y="3824"/>
                      <a:pt x="20249" y="19799"/>
                      <a:pt x="20249" y="19799"/>
                    </a:cubicBezTo>
                    <a:close/>
                    <a:moveTo>
                      <a:pt x="19799" y="2025"/>
                    </a:moveTo>
                    <a:lnTo>
                      <a:pt x="16874" y="2025"/>
                    </a:lnTo>
                    <a:lnTo>
                      <a:pt x="16874" y="675"/>
                    </a:lnTo>
                    <a:cubicBezTo>
                      <a:pt x="16874" y="301"/>
                      <a:pt x="16572" y="0"/>
                      <a:pt x="16199" y="0"/>
                    </a:cubicBezTo>
                    <a:cubicBezTo>
                      <a:pt x="15827" y="0"/>
                      <a:pt x="15524" y="301"/>
                      <a:pt x="15524" y="675"/>
                    </a:cubicBezTo>
                    <a:lnTo>
                      <a:pt x="15524" y="2025"/>
                    </a:lnTo>
                    <a:lnTo>
                      <a:pt x="11474" y="2025"/>
                    </a:lnTo>
                    <a:lnTo>
                      <a:pt x="11474" y="675"/>
                    </a:lnTo>
                    <a:cubicBezTo>
                      <a:pt x="11474" y="301"/>
                      <a:pt x="11172" y="0"/>
                      <a:pt x="10800" y="0"/>
                    </a:cubicBezTo>
                    <a:cubicBezTo>
                      <a:pt x="10427" y="0"/>
                      <a:pt x="10124" y="301"/>
                      <a:pt x="10124" y="675"/>
                    </a:cubicBezTo>
                    <a:lnTo>
                      <a:pt x="10124" y="2025"/>
                    </a:lnTo>
                    <a:lnTo>
                      <a:pt x="6074" y="2025"/>
                    </a:lnTo>
                    <a:lnTo>
                      <a:pt x="6074" y="675"/>
                    </a:lnTo>
                    <a:cubicBezTo>
                      <a:pt x="6074" y="301"/>
                      <a:pt x="5772" y="0"/>
                      <a:pt x="5399" y="0"/>
                    </a:cubicBezTo>
                    <a:cubicBezTo>
                      <a:pt x="5027" y="0"/>
                      <a:pt x="4724" y="301"/>
                      <a:pt x="4724" y="675"/>
                    </a:cubicBezTo>
                    <a:lnTo>
                      <a:pt x="4724" y="2025"/>
                    </a:lnTo>
                    <a:lnTo>
                      <a:pt x="1800" y="2025"/>
                    </a:lnTo>
                    <a:cubicBezTo>
                      <a:pt x="805" y="2025"/>
                      <a:pt x="0" y="2830"/>
                      <a:pt x="0" y="3824"/>
                    </a:cubicBezTo>
                    <a:lnTo>
                      <a:pt x="0" y="19799"/>
                    </a:lnTo>
                    <a:cubicBezTo>
                      <a:pt x="0" y="20793"/>
                      <a:pt x="805" y="21599"/>
                      <a:pt x="1800" y="21599"/>
                    </a:cubicBezTo>
                    <a:lnTo>
                      <a:pt x="19799" y="21599"/>
                    </a:lnTo>
                    <a:cubicBezTo>
                      <a:pt x="20794" y="21599"/>
                      <a:pt x="21600" y="20793"/>
                      <a:pt x="21600" y="19799"/>
                    </a:cubicBezTo>
                    <a:lnTo>
                      <a:pt x="21600" y="3824"/>
                    </a:lnTo>
                    <a:cubicBezTo>
                      <a:pt x="21600" y="2830"/>
                      <a:pt x="20794" y="2025"/>
                      <a:pt x="19799" y="202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7" name="AutoShape 19"/>
              <p:cNvSpPr/>
              <p:nvPr/>
            </p:nvSpPr>
            <p:spPr bwMode="auto">
              <a:xfrm>
                <a:off x="5599134" y="1209213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8" name="AutoShape 20"/>
              <p:cNvSpPr/>
              <p:nvPr/>
            </p:nvSpPr>
            <p:spPr bwMode="auto">
              <a:xfrm>
                <a:off x="5599134" y="1266155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9" name="AutoShape 21"/>
              <p:cNvSpPr/>
              <p:nvPr/>
            </p:nvSpPr>
            <p:spPr bwMode="auto">
              <a:xfrm>
                <a:off x="5599134" y="1323722"/>
                <a:ext cx="45678" cy="337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0" name="AutoShape 22"/>
              <p:cNvSpPr/>
              <p:nvPr/>
            </p:nvSpPr>
            <p:spPr bwMode="auto">
              <a:xfrm>
                <a:off x="5679227" y="1323722"/>
                <a:ext cx="45678" cy="337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1" name="AutoShape 23"/>
              <p:cNvSpPr/>
              <p:nvPr/>
            </p:nvSpPr>
            <p:spPr bwMode="auto">
              <a:xfrm>
                <a:off x="5679227" y="1266155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2" name="AutoShape 24"/>
              <p:cNvSpPr/>
              <p:nvPr/>
            </p:nvSpPr>
            <p:spPr bwMode="auto">
              <a:xfrm>
                <a:off x="5679227" y="1209213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3" name="AutoShape 25"/>
              <p:cNvSpPr/>
              <p:nvPr/>
            </p:nvSpPr>
            <p:spPr bwMode="auto">
              <a:xfrm>
                <a:off x="5759321" y="1323722"/>
                <a:ext cx="45678" cy="337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4" name="AutoShape 26"/>
              <p:cNvSpPr/>
              <p:nvPr/>
            </p:nvSpPr>
            <p:spPr bwMode="auto">
              <a:xfrm>
                <a:off x="5759321" y="1266155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5" name="AutoShape 27"/>
              <p:cNvSpPr/>
              <p:nvPr/>
            </p:nvSpPr>
            <p:spPr bwMode="auto">
              <a:xfrm>
                <a:off x="5759321" y="1209213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</p:grpSp>
      </p:grpSp>
      <p:grpSp>
        <p:nvGrpSpPr>
          <p:cNvPr id="28" name="Group 56"/>
          <p:cNvGrpSpPr/>
          <p:nvPr/>
        </p:nvGrpSpPr>
        <p:grpSpPr>
          <a:xfrm>
            <a:off x="640758" y="1626025"/>
            <a:ext cx="1495455" cy="3006034"/>
            <a:chOff x="633357" y="1659313"/>
            <a:chExt cx="1526000" cy="3067574"/>
          </a:xfrm>
        </p:grpSpPr>
        <p:grpSp>
          <p:nvGrpSpPr>
            <p:cNvPr id="29" name="Group 46"/>
            <p:cNvGrpSpPr/>
            <p:nvPr/>
          </p:nvGrpSpPr>
          <p:grpSpPr>
            <a:xfrm>
              <a:off x="633357" y="3357568"/>
              <a:ext cx="1526000" cy="1369319"/>
              <a:chOff x="633357" y="3357568"/>
              <a:chExt cx="1526000" cy="1369319"/>
            </a:xfrm>
          </p:grpSpPr>
          <p:sp>
            <p:nvSpPr>
              <p:cNvPr id="33" name="Rectangle 16"/>
              <p:cNvSpPr/>
              <p:nvPr/>
            </p:nvSpPr>
            <p:spPr>
              <a:xfrm>
                <a:off x="633357" y="3643320"/>
                <a:ext cx="1526000" cy="1083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2012</a:t>
                </a:r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年一款名为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神庙逃亡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的游戏进入中国大陆，跑酷游戏迅速进入人们视野，成为近年来最热门的手游类型之一。</a:t>
                </a:r>
              </a:p>
            </p:txBody>
          </p:sp>
          <p:sp>
            <p:nvSpPr>
              <p:cNvPr id="34" name="Rectangle 17"/>
              <p:cNvSpPr/>
              <p:nvPr/>
            </p:nvSpPr>
            <p:spPr>
              <a:xfrm>
                <a:off x="987845" y="3357568"/>
                <a:ext cx="803478" cy="278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76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Open Sans" panose="020B0606030504020204" pitchFamily="34" charset="0"/>
                  </a:rPr>
                  <a:t>跑酷盛行</a:t>
                </a:r>
                <a:endParaRPr 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tangle 7"/>
            <p:cNvSpPr/>
            <p:nvPr/>
          </p:nvSpPr>
          <p:spPr>
            <a:xfrm rot="2700000">
              <a:off x="944922" y="1659313"/>
              <a:ext cx="1113306" cy="111330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1" name="Rectangle 12"/>
            <p:cNvSpPr/>
            <p:nvPr/>
          </p:nvSpPr>
          <p:spPr>
            <a:xfrm rot="2700000">
              <a:off x="506439" y="2604190"/>
              <a:ext cx="1113306" cy="102024"/>
            </a:xfrm>
            <a:prstGeom prst="rect">
              <a:avLst/>
            </a:prstGeom>
            <a:solidFill>
              <a:srgbClr val="18B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5" name="Group 57"/>
          <p:cNvGrpSpPr/>
          <p:nvPr/>
        </p:nvGrpSpPr>
        <p:grpSpPr>
          <a:xfrm>
            <a:off x="2522961" y="593137"/>
            <a:ext cx="2371241" cy="4131474"/>
            <a:chOff x="2554002" y="605279"/>
            <a:chExt cx="2419674" cy="4216055"/>
          </a:xfrm>
        </p:grpSpPr>
        <p:grpSp>
          <p:nvGrpSpPr>
            <p:cNvPr id="36" name="Group 47"/>
            <p:cNvGrpSpPr/>
            <p:nvPr/>
          </p:nvGrpSpPr>
          <p:grpSpPr>
            <a:xfrm>
              <a:off x="2695537" y="3357568"/>
              <a:ext cx="1766287" cy="1463766"/>
              <a:chOff x="2695537" y="3357568"/>
              <a:chExt cx="1766287" cy="1463766"/>
            </a:xfrm>
          </p:grpSpPr>
          <p:sp>
            <p:nvSpPr>
              <p:cNvPr id="40" name="Rectangle 18"/>
              <p:cNvSpPr/>
              <p:nvPr/>
            </p:nvSpPr>
            <p:spPr>
              <a:xfrm>
                <a:off x="2695537" y="3627839"/>
                <a:ext cx="1766287" cy="1193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跑酷游戏源于跑酷运动，带给玩家极限的刺激体验和成就感，挑战性十足</a:t>
                </a:r>
                <a:r>
                  <a:rPr lang="en-US" altLang="zh-CN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; </a:t>
                </a:r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在跑酷游戏中，上手是容易的，但随着你技能的提高，游戏的难度也逐渐提供，以保证你自始至终需要全情投入。</a:t>
                </a:r>
              </a:p>
            </p:txBody>
          </p:sp>
          <p:sp>
            <p:nvSpPr>
              <p:cNvPr id="41" name="Rectangle 19"/>
              <p:cNvSpPr/>
              <p:nvPr/>
            </p:nvSpPr>
            <p:spPr>
              <a:xfrm>
                <a:off x="3060202" y="3357568"/>
                <a:ext cx="803478" cy="278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76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Open Sans" panose="020B0606030504020204" pitchFamily="34" charset="0"/>
                  </a:rPr>
                  <a:t>跑酷起源</a:t>
                </a:r>
                <a:endParaRPr 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7" name="Rectangle 8"/>
            <p:cNvSpPr/>
            <p:nvPr/>
          </p:nvSpPr>
          <p:spPr>
            <a:xfrm rot="2700000">
              <a:off x="2986644" y="1659314"/>
              <a:ext cx="1113306" cy="1113306"/>
            </a:xfrm>
            <a:prstGeom prst="rect">
              <a:avLst/>
            </a:prstGeom>
            <a:solidFill>
              <a:srgbClr val="18BEBA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8" name="Rectangle 13"/>
            <p:cNvSpPr/>
            <p:nvPr/>
          </p:nvSpPr>
          <p:spPr>
            <a:xfrm rot="2700000">
              <a:off x="3063274" y="1231258"/>
              <a:ext cx="94761" cy="1113306"/>
            </a:xfrm>
            <a:prstGeom prst="rect">
              <a:avLst/>
            </a:prstGeom>
            <a:solidFill>
              <a:srgbClr val="18BEBA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9" name="AutoShape 100"/>
            <p:cNvSpPr/>
            <p:nvPr/>
          </p:nvSpPr>
          <p:spPr bwMode="auto">
            <a:xfrm>
              <a:off x="4653303" y="605279"/>
              <a:ext cx="320373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057" y="6750"/>
                  </a:moveTo>
                  <a:lnTo>
                    <a:pt x="1542" y="6750"/>
                  </a:lnTo>
                  <a:lnTo>
                    <a:pt x="1542" y="4725"/>
                  </a:lnTo>
                  <a:lnTo>
                    <a:pt x="20057" y="4725"/>
                  </a:lnTo>
                  <a:cubicBezTo>
                    <a:pt x="20057" y="4725"/>
                    <a:pt x="20057" y="6750"/>
                    <a:pt x="20057" y="6750"/>
                  </a:cubicBezTo>
                  <a:close/>
                  <a:moveTo>
                    <a:pt x="17485" y="10124"/>
                  </a:moveTo>
                  <a:lnTo>
                    <a:pt x="4113" y="10124"/>
                  </a:lnTo>
                  <a:lnTo>
                    <a:pt x="3857" y="8100"/>
                  </a:lnTo>
                  <a:lnTo>
                    <a:pt x="17742" y="8100"/>
                  </a:lnTo>
                  <a:cubicBezTo>
                    <a:pt x="17742" y="8100"/>
                    <a:pt x="17485" y="10124"/>
                    <a:pt x="17485" y="10124"/>
                  </a:cubicBezTo>
                  <a:close/>
                  <a:moveTo>
                    <a:pt x="16542" y="17549"/>
                  </a:moveTo>
                  <a:lnTo>
                    <a:pt x="5057" y="17549"/>
                  </a:lnTo>
                  <a:lnTo>
                    <a:pt x="4199" y="10800"/>
                  </a:lnTo>
                  <a:lnTo>
                    <a:pt x="17399" y="10800"/>
                  </a:lnTo>
                  <a:cubicBezTo>
                    <a:pt x="17399" y="10800"/>
                    <a:pt x="16542" y="17549"/>
                    <a:pt x="16542" y="17549"/>
                  </a:cubicBezTo>
                  <a:close/>
                  <a:moveTo>
                    <a:pt x="5400" y="20249"/>
                  </a:moveTo>
                  <a:lnTo>
                    <a:pt x="5142" y="18225"/>
                  </a:lnTo>
                  <a:lnTo>
                    <a:pt x="16456" y="18225"/>
                  </a:lnTo>
                  <a:lnTo>
                    <a:pt x="16200" y="20249"/>
                  </a:lnTo>
                  <a:cubicBezTo>
                    <a:pt x="16200" y="20249"/>
                    <a:pt x="5400" y="20249"/>
                    <a:pt x="5400" y="20249"/>
                  </a:cubicBezTo>
                  <a:close/>
                  <a:moveTo>
                    <a:pt x="3857" y="1350"/>
                  </a:moveTo>
                  <a:lnTo>
                    <a:pt x="17742" y="1350"/>
                  </a:lnTo>
                  <a:lnTo>
                    <a:pt x="18514" y="3375"/>
                  </a:lnTo>
                  <a:lnTo>
                    <a:pt x="3085" y="3375"/>
                  </a:lnTo>
                  <a:cubicBezTo>
                    <a:pt x="3085" y="3375"/>
                    <a:pt x="3857" y="1350"/>
                    <a:pt x="3857" y="1350"/>
                  </a:cubicBezTo>
                  <a:close/>
                  <a:moveTo>
                    <a:pt x="20143" y="3389"/>
                  </a:moveTo>
                  <a:lnTo>
                    <a:pt x="19205" y="922"/>
                  </a:lnTo>
                  <a:cubicBezTo>
                    <a:pt x="18996" y="371"/>
                    <a:pt x="18407" y="0"/>
                    <a:pt x="17742" y="0"/>
                  </a:cubicBezTo>
                  <a:lnTo>
                    <a:pt x="3857" y="0"/>
                  </a:lnTo>
                  <a:cubicBezTo>
                    <a:pt x="3192" y="0"/>
                    <a:pt x="2603" y="371"/>
                    <a:pt x="2393" y="922"/>
                  </a:cubicBezTo>
                  <a:lnTo>
                    <a:pt x="1448" y="3391"/>
                  </a:lnTo>
                  <a:cubicBezTo>
                    <a:pt x="643" y="3436"/>
                    <a:pt x="0" y="4008"/>
                    <a:pt x="0" y="4725"/>
                  </a:cubicBezTo>
                  <a:lnTo>
                    <a:pt x="0" y="6750"/>
                  </a:lnTo>
                  <a:cubicBezTo>
                    <a:pt x="0" y="7495"/>
                    <a:pt x="690" y="8100"/>
                    <a:pt x="1542" y="8100"/>
                  </a:cubicBezTo>
                  <a:lnTo>
                    <a:pt x="2340" y="8100"/>
                  </a:lnTo>
                  <a:cubicBezTo>
                    <a:pt x="2340" y="8150"/>
                    <a:pt x="2317" y="8198"/>
                    <a:pt x="2323" y="8249"/>
                  </a:cubicBezTo>
                  <a:lnTo>
                    <a:pt x="3866" y="20398"/>
                  </a:lnTo>
                  <a:cubicBezTo>
                    <a:pt x="3953" y="21082"/>
                    <a:pt x="4614" y="21599"/>
                    <a:pt x="5400" y="21599"/>
                  </a:cubicBezTo>
                  <a:lnTo>
                    <a:pt x="16200" y="21599"/>
                  </a:lnTo>
                  <a:cubicBezTo>
                    <a:pt x="16986" y="21599"/>
                    <a:pt x="17646" y="21082"/>
                    <a:pt x="17732" y="20398"/>
                  </a:cubicBezTo>
                  <a:lnTo>
                    <a:pt x="19275" y="8249"/>
                  </a:lnTo>
                  <a:cubicBezTo>
                    <a:pt x="19282" y="8198"/>
                    <a:pt x="19258" y="8150"/>
                    <a:pt x="19258" y="8100"/>
                  </a:cubicBezTo>
                  <a:lnTo>
                    <a:pt x="20057" y="8100"/>
                  </a:lnTo>
                  <a:cubicBezTo>
                    <a:pt x="20908" y="8100"/>
                    <a:pt x="21600" y="7495"/>
                    <a:pt x="21600" y="6750"/>
                  </a:cubicBezTo>
                  <a:lnTo>
                    <a:pt x="21600" y="4725"/>
                  </a:lnTo>
                  <a:cubicBezTo>
                    <a:pt x="21600" y="4006"/>
                    <a:pt x="20952" y="3431"/>
                    <a:pt x="20143" y="338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8002" tIns="28002" rIns="28002" bIns="28002" anchor="ctr"/>
            <a:lstStyle/>
            <a:p>
              <a:pPr defTabSz="447608"/>
              <a:endParaRPr lang="en-US" sz="294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MH_SubTitle_2"/>
          <p:cNvSpPr txBox="1"/>
          <p:nvPr>
            <p:custDataLst>
              <p:tags r:id="rId1"/>
            </p:custDataLst>
          </p:nvPr>
        </p:nvSpPr>
        <p:spPr>
          <a:xfrm>
            <a:off x="352449" y="215900"/>
            <a:ext cx="114342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游戏介绍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A7824A8A-E9DB-49EB-85A8-0265F56D99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794" y="1835151"/>
            <a:ext cx="661533" cy="661533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4A791EFC-2C45-424C-9305-B539BAB322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311" y="1832365"/>
            <a:ext cx="635292" cy="566678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BBFFEFF1-D561-43E1-98EE-D36DA273A9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698" y="1832365"/>
            <a:ext cx="566678" cy="566678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9D9AE30E-3A30-4A53-AA93-E4B75AC7A9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02356" y="1832366"/>
            <a:ext cx="703670" cy="6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2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3636466" y="208810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da-DK" altLang="zh-CN" sz="4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594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4141648" y="1043585"/>
            <a:ext cx="3817550" cy="1497484"/>
          </a:xfrm>
          <a:prstGeom prst="homePlate">
            <a:avLst/>
          </a:prstGeom>
          <a:solidFill>
            <a:srgbClr val="18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五边形 2"/>
          <p:cNvSpPr/>
          <p:nvPr/>
        </p:nvSpPr>
        <p:spPr>
          <a:xfrm flipH="1">
            <a:off x="324098" y="2525821"/>
            <a:ext cx="3817550" cy="1497484"/>
          </a:xfrm>
          <a:prstGeom prst="homePlate">
            <a:avLst/>
          </a:prstGeom>
          <a:solidFill>
            <a:srgbClr val="18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612006" y="3106084"/>
            <a:ext cx="3244918" cy="336957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思路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61473" y="1602306"/>
            <a:ext cx="3244918" cy="336957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研究方法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47084" y="1260600"/>
            <a:ext cx="4294742" cy="889096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使用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Unity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和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Visual Studio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观看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Unity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网上的教程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查询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CSDN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6546" y="2779860"/>
            <a:ext cx="4264743" cy="1166095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利用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Unity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Visual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，制作一个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2D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的跑酷游戏</a:t>
            </a:r>
            <a:endParaRPr lang="en-US" altLang="zh-CN" sz="12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角色设置在界面的左侧，移动摄像机与场景地图，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随机刷障碍物，角色与障碍物相撞则游戏结束。</a:t>
            </a: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37949" y="4333793"/>
            <a:ext cx="1136861" cy="260013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对比三：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640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  <p:sp>
        <p:nvSpPr>
          <p:cNvPr id="20" name="矩形 19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MH_SubTitle_2"/>
          <p:cNvSpPr txBox="1"/>
          <p:nvPr>
            <p:custDataLst>
              <p:tags r:id="rId1"/>
            </p:custDataLst>
          </p:nvPr>
        </p:nvSpPr>
        <p:spPr>
          <a:xfrm>
            <a:off x="112426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k9.pptx124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1109</Words>
  <Application>Microsoft Office PowerPoint</Application>
  <PresentationFormat>自定义</PresentationFormat>
  <Paragraphs>188</Paragraphs>
  <Slides>21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等线</vt:lpstr>
      <vt:lpstr>方正兰亭准黑_GBK</vt:lpstr>
      <vt:lpstr>宋体</vt:lpstr>
      <vt:lpstr>微软雅黑</vt:lpstr>
      <vt:lpstr>Adobe Caslon Pro Bold</vt:lpstr>
      <vt:lpstr>Arial</vt:lpstr>
      <vt:lpstr>Arial Black</vt:lpstr>
      <vt:lpstr>Calibri</vt:lpstr>
      <vt:lpstr>Century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制作的几大难点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/>
  <dc:description>锐旗设计；https://9ppt.taobao.com</dc:description>
  <cp:lastModifiedBy/>
  <cp:revision>1</cp:revision>
  <dcterms:modified xsi:type="dcterms:W3CDTF">2019-03-20T13:38:50Z</dcterms:modified>
</cp:coreProperties>
</file>